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84" r:id="rId2"/>
    <p:sldId id="838" r:id="rId3"/>
    <p:sldId id="332" r:id="rId4"/>
    <p:sldId id="851" r:id="rId5"/>
    <p:sldId id="852" r:id="rId6"/>
    <p:sldId id="333" r:id="rId7"/>
    <p:sldId id="334" r:id="rId8"/>
    <p:sldId id="844" r:id="rId9"/>
    <p:sldId id="336" r:id="rId10"/>
    <p:sldId id="853" r:id="rId11"/>
    <p:sldId id="847" r:id="rId12"/>
    <p:sldId id="338" r:id="rId13"/>
    <p:sldId id="339" r:id="rId14"/>
    <p:sldId id="862" r:id="rId15"/>
    <p:sldId id="874" r:id="rId16"/>
    <p:sldId id="863" r:id="rId17"/>
    <p:sldId id="264" r:id="rId18"/>
    <p:sldId id="265" r:id="rId19"/>
    <p:sldId id="266" r:id="rId20"/>
    <p:sldId id="267" r:id="rId21"/>
    <p:sldId id="268" r:id="rId22"/>
    <p:sldId id="269" r:id="rId23"/>
    <p:sldId id="270" r:id="rId24"/>
    <p:sldId id="271" r:id="rId25"/>
    <p:sldId id="272" r:id="rId26"/>
    <p:sldId id="772" r:id="rId27"/>
    <p:sldId id="273" r:id="rId28"/>
    <p:sldId id="274" r:id="rId29"/>
    <p:sldId id="275" r:id="rId30"/>
    <p:sldId id="276" r:id="rId31"/>
    <p:sldId id="277" r:id="rId32"/>
    <p:sldId id="864" r:id="rId33"/>
    <p:sldId id="856" r:id="rId34"/>
    <p:sldId id="865" r:id="rId35"/>
    <p:sldId id="335" r:id="rId36"/>
    <p:sldId id="781" r:id="rId37"/>
    <p:sldId id="782" r:id="rId38"/>
    <p:sldId id="783" r:id="rId39"/>
    <p:sldId id="869" r:id="rId40"/>
    <p:sldId id="870" r:id="rId41"/>
    <p:sldId id="777" r:id="rId42"/>
    <p:sldId id="849" r:id="rId43"/>
    <p:sldId id="278" r:id="rId44"/>
    <p:sldId id="279" r:id="rId45"/>
    <p:sldId id="280" r:id="rId46"/>
    <p:sldId id="281" r:id="rId47"/>
    <p:sldId id="282" r:id="rId48"/>
    <p:sldId id="788" r:id="rId49"/>
    <p:sldId id="791" r:id="rId50"/>
    <p:sldId id="792" r:id="rId51"/>
    <p:sldId id="871" r:id="rId52"/>
    <p:sldId id="283" r:id="rId53"/>
    <p:sldId id="872" r:id="rId54"/>
    <p:sldId id="845" r:id="rId55"/>
    <p:sldId id="840" r:id="rId56"/>
    <p:sldId id="857" r:id="rId57"/>
    <p:sldId id="841" r:id="rId58"/>
    <p:sldId id="832" r:id="rId59"/>
    <p:sldId id="796" r:id="rId60"/>
    <p:sldId id="322" r:id="rId61"/>
    <p:sldId id="873"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1990" autoAdjust="0"/>
  </p:normalViewPr>
  <p:slideViewPr>
    <p:cSldViewPr snapToGrid="0">
      <p:cViewPr varScale="1">
        <p:scale>
          <a:sx n="105" d="100"/>
          <a:sy n="105" d="100"/>
        </p:scale>
        <p:origin x="6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42512278545854"/>
          <c:y val="6.8048308863633243E-3"/>
          <c:w val="0.59114484908136489"/>
          <c:h val="0.93567251461988299"/>
        </c:manualLayout>
      </c:layout>
      <c:barChart>
        <c:barDir val="bar"/>
        <c:grouping val="clustered"/>
        <c:varyColors val="0"/>
        <c:ser>
          <c:idx val="0"/>
          <c:order val="0"/>
          <c:tx>
            <c:strRef>
              <c:f>Sheet1!$B$1</c:f>
              <c:strCache>
                <c:ptCount val="1"/>
                <c:pt idx="0">
                  <c:v>Percent</c:v>
                </c:pt>
              </c:strCache>
            </c:strRef>
          </c:tx>
          <c:spPr>
            <a:solidFill>
              <a:srgbClr val="03A3B2"/>
            </a:solidFill>
            <a:ln>
              <a:solidFill>
                <a:schemeClr val="tx1"/>
              </a:solidFill>
            </a:ln>
            <a:effectLst/>
          </c:spPr>
          <c:invertIfNegative val="0"/>
          <c:dPt>
            <c:idx val="4"/>
            <c:invertIfNegative val="0"/>
            <c:bubble3D val="0"/>
            <c:spPr>
              <a:solidFill>
                <a:srgbClr val="03A3B2"/>
              </a:solidFill>
              <a:ln>
                <a:solidFill>
                  <a:schemeClr val="tx1"/>
                </a:solidFill>
              </a:ln>
              <a:effectLst/>
            </c:spPr>
            <c:extLst>
              <c:ext xmlns:c16="http://schemas.microsoft.com/office/drawing/2014/chart" uri="{C3380CC4-5D6E-409C-BE32-E72D297353CC}">
                <c16:uniqueId val="{00000003-D705-4C87-806C-CED29598ED49}"/>
              </c:ext>
            </c:extLst>
          </c:dPt>
          <c:dPt>
            <c:idx val="6"/>
            <c:invertIfNegative val="0"/>
            <c:bubble3D val="0"/>
            <c:spPr>
              <a:solidFill>
                <a:srgbClr val="03A3B2"/>
              </a:solidFill>
              <a:ln>
                <a:solidFill>
                  <a:schemeClr val="tx1"/>
                </a:solidFill>
              </a:ln>
              <a:effectLst/>
            </c:spPr>
            <c:extLst>
              <c:ext xmlns:c16="http://schemas.microsoft.com/office/drawing/2014/chart" uri="{C3380CC4-5D6E-409C-BE32-E72D297353CC}">
                <c16:uniqueId val="{00000003-A6D9-4496-A178-54D371803C8A}"/>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Black Heterosexuals</c:v>
                </c:pt>
                <c:pt idx="1">
                  <c:v>Black MSM</c:v>
                </c:pt>
                <c:pt idx="2">
                  <c:v>White MSM</c:v>
                </c:pt>
                <c:pt idx="3">
                  <c:v>White Heterosexuals</c:v>
                </c:pt>
                <c:pt idx="4">
                  <c:v>Hispanic/Latino MSM</c:v>
                </c:pt>
                <c:pt idx="5">
                  <c:v>Hispanic/Latino Heterosexuals</c:v>
                </c:pt>
                <c:pt idx="6">
                  <c:v>White PWID</c:v>
                </c:pt>
                <c:pt idx="7">
                  <c:v>Black PWID</c:v>
                </c:pt>
                <c:pt idx="8">
                  <c:v>Hispanic/Latino PWID</c:v>
                </c:pt>
              </c:strCache>
            </c:strRef>
          </c:cat>
          <c:val>
            <c:numRef>
              <c:f>Sheet1!$B$2:$B$10</c:f>
              <c:numCache>
                <c:formatCode>0\%</c:formatCode>
                <c:ptCount val="9"/>
                <c:pt idx="0">
                  <c:v>29</c:v>
                </c:pt>
                <c:pt idx="1">
                  <c:v>27.6</c:v>
                </c:pt>
                <c:pt idx="2">
                  <c:v>16.3</c:v>
                </c:pt>
                <c:pt idx="3">
                  <c:v>9.3000000000000007</c:v>
                </c:pt>
                <c:pt idx="4">
                  <c:v>7.8</c:v>
                </c:pt>
                <c:pt idx="5">
                  <c:v>4.3</c:v>
                </c:pt>
                <c:pt idx="6">
                  <c:v>3.4</c:v>
                </c:pt>
                <c:pt idx="7">
                  <c:v>1.5</c:v>
                </c:pt>
                <c:pt idx="8">
                  <c:v>0.3</c:v>
                </c:pt>
              </c:numCache>
            </c:numRef>
          </c:val>
          <c:extLst>
            <c:ext xmlns:c16="http://schemas.microsoft.com/office/drawing/2014/chart" uri="{C3380CC4-5D6E-409C-BE32-E72D297353CC}">
              <c16:uniqueId val="{00000004-D705-4C87-806C-CED29598ED49}"/>
            </c:ext>
          </c:extLst>
        </c:ser>
        <c:dLbls>
          <c:showLegendKey val="0"/>
          <c:showVal val="0"/>
          <c:showCatName val="0"/>
          <c:showSerName val="0"/>
          <c:showPercent val="0"/>
          <c:showBubbleSize val="0"/>
        </c:dLbls>
        <c:gapWidth val="182"/>
        <c:axId val="1448992527"/>
        <c:axId val="1448986703"/>
      </c:barChart>
      <c:catAx>
        <c:axId val="1448992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48986703"/>
        <c:crosses val="autoZero"/>
        <c:auto val="1"/>
        <c:lblAlgn val="ctr"/>
        <c:lblOffset val="100"/>
        <c:noMultiLvlLbl val="0"/>
      </c:catAx>
      <c:valAx>
        <c:axId val="1448986703"/>
        <c:scaling>
          <c:orientation val="minMax"/>
        </c:scaling>
        <c:delete val="0"/>
        <c:axPos val="t"/>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48992527"/>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42512278545854"/>
          <c:y val="6.8048308863633243E-3"/>
          <c:w val="0.57516688582501185"/>
          <c:h val="0.93567251461988299"/>
        </c:manualLayout>
      </c:layout>
      <c:barChart>
        <c:barDir val="bar"/>
        <c:grouping val="clustered"/>
        <c:varyColors val="0"/>
        <c:ser>
          <c:idx val="0"/>
          <c:order val="0"/>
          <c:tx>
            <c:strRef>
              <c:f>Sheet1!$B$1</c:f>
              <c:strCache>
                <c:ptCount val="1"/>
                <c:pt idx="0">
                  <c:v>Percent</c:v>
                </c:pt>
              </c:strCache>
            </c:strRef>
          </c:tx>
          <c:spPr>
            <a:solidFill>
              <a:srgbClr val="03A3B2"/>
            </a:solidFill>
            <a:ln>
              <a:solidFill>
                <a:schemeClr val="tx1"/>
              </a:solidFill>
            </a:ln>
            <a:effectLst/>
          </c:spPr>
          <c:invertIfNegative val="0"/>
          <c:dPt>
            <c:idx val="4"/>
            <c:invertIfNegative val="0"/>
            <c:bubble3D val="0"/>
            <c:spPr>
              <a:solidFill>
                <a:srgbClr val="03A3B2"/>
              </a:solidFill>
              <a:ln>
                <a:solidFill>
                  <a:schemeClr val="tx1"/>
                </a:solidFill>
              </a:ln>
              <a:effectLst/>
            </c:spPr>
            <c:extLst>
              <c:ext xmlns:c16="http://schemas.microsoft.com/office/drawing/2014/chart" uri="{C3380CC4-5D6E-409C-BE32-E72D297353CC}">
                <c16:uniqueId val="{00000003-D705-4C87-806C-CED29598ED49}"/>
              </c:ext>
            </c:extLst>
          </c:dPt>
          <c:dPt>
            <c:idx val="6"/>
            <c:invertIfNegative val="0"/>
            <c:bubble3D val="0"/>
            <c:spPr>
              <a:solidFill>
                <a:srgbClr val="03A3B2"/>
              </a:solidFill>
              <a:ln>
                <a:solidFill>
                  <a:schemeClr val="tx1"/>
                </a:solidFill>
              </a:ln>
              <a:effectLst/>
            </c:spPr>
            <c:extLst>
              <c:ext xmlns:c16="http://schemas.microsoft.com/office/drawing/2014/chart" uri="{C3380CC4-5D6E-409C-BE32-E72D297353CC}">
                <c16:uniqueId val="{00000003-A6D9-4496-A178-54D371803C8A}"/>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Black Heterosexuals</c:v>
                </c:pt>
                <c:pt idx="1">
                  <c:v>Black MSM</c:v>
                </c:pt>
                <c:pt idx="2">
                  <c:v>White MSM</c:v>
                </c:pt>
                <c:pt idx="3">
                  <c:v>White Heterosexuals</c:v>
                </c:pt>
                <c:pt idx="4">
                  <c:v>Black PWID</c:v>
                </c:pt>
                <c:pt idx="5">
                  <c:v>Hispanic/Latino MSM</c:v>
                </c:pt>
                <c:pt idx="6">
                  <c:v>White PWID</c:v>
                </c:pt>
                <c:pt idx="7">
                  <c:v>Hispanic/Latino Heterosexuals</c:v>
                </c:pt>
                <c:pt idx="8">
                  <c:v>Hispanic/Latino PWID</c:v>
                </c:pt>
              </c:strCache>
            </c:strRef>
          </c:cat>
          <c:val>
            <c:numRef>
              <c:f>Sheet1!$B$2:$B$10</c:f>
              <c:numCache>
                <c:formatCode>0\%</c:formatCode>
                <c:ptCount val="9"/>
                <c:pt idx="0">
                  <c:v>33.299999999999997</c:v>
                </c:pt>
                <c:pt idx="1">
                  <c:v>25.6</c:v>
                </c:pt>
                <c:pt idx="2">
                  <c:v>17.7</c:v>
                </c:pt>
                <c:pt idx="3">
                  <c:v>6.4</c:v>
                </c:pt>
                <c:pt idx="4">
                  <c:v>5.6</c:v>
                </c:pt>
                <c:pt idx="5">
                  <c:v>4</c:v>
                </c:pt>
                <c:pt idx="6">
                  <c:v>3.9</c:v>
                </c:pt>
                <c:pt idx="7">
                  <c:v>2.6</c:v>
                </c:pt>
                <c:pt idx="8">
                  <c:v>0.9</c:v>
                </c:pt>
              </c:numCache>
            </c:numRef>
          </c:val>
          <c:extLst>
            <c:ext xmlns:c16="http://schemas.microsoft.com/office/drawing/2014/chart" uri="{C3380CC4-5D6E-409C-BE32-E72D297353CC}">
              <c16:uniqueId val="{00000004-D705-4C87-806C-CED29598ED49}"/>
            </c:ext>
          </c:extLst>
        </c:ser>
        <c:dLbls>
          <c:showLegendKey val="0"/>
          <c:showVal val="0"/>
          <c:showCatName val="0"/>
          <c:showSerName val="0"/>
          <c:showPercent val="0"/>
          <c:showBubbleSize val="0"/>
        </c:dLbls>
        <c:gapWidth val="182"/>
        <c:axId val="1448992527"/>
        <c:axId val="1448986703"/>
      </c:barChart>
      <c:catAx>
        <c:axId val="1448992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48986703"/>
        <c:crosses val="autoZero"/>
        <c:auto val="1"/>
        <c:lblAlgn val="ctr"/>
        <c:lblOffset val="100"/>
        <c:noMultiLvlLbl val="0"/>
      </c:catAx>
      <c:valAx>
        <c:axId val="1448986703"/>
        <c:scaling>
          <c:orientation val="minMax"/>
        </c:scaling>
        <c:delete val="0"/>
        <c:axPos val="t"/>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48992527"/>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51E85-C300-4B67-A6BA-895A0A36BE75}"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17970-AC8C-4F29-95CF-A20677590613}" type="slidenum">
              <a:rPr lang="en-US" smtClean="0"/>
              <a:t>‹#›</a:t>
            </a:fld>
            <a:endParaRPr lang="en-US"/>
          </a:p>
        </p:txBody>
      </p:sp>
    </p:spTree>
    <p:extLst>
      <p:ext uri="{BB962C8B-B14F-4D97-AF65-F5344CB8AC3E}">
        <p14:creationId xmlns:p14="http://schemas.microsoft.com/office/powerpoint/2010/main" val="178200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17970-AC8C-4F29-95CF-A20677590613}" type="slidenum">
              <a:rPr lang="en-US" smtClean="0"/>
              <a:t>26</a:t>
            </a:fld>
            <a:endParaRPr lang="en-US"/>
          </a:p>
        </p:txBody>
      </p:sp>
    </p:spTree>
    <p:extLst>
      <p:ext uri="{BB962C8B-B14F-4D97-AF65-F5344CB8AC3E}">
        <p14:creationId xmlns:p14="http://schemas.microsoft.com/office/powerpoint/2010/main" val="110596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7931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60</a:t>
            </a:fld>
            <a:endParaRPr lang="en-US"/>
          </a:p>
        </p:txBody>
      </p:sp>
    </p:spTree>
    <p:extLst>
      <p:ext uri="{BB962C8B-B14F-4D97-AF65-F5344CB8AC3E}">
        <p14:creationId xmlns:p14="http://schemas.microsoft.com/office/powerpoint/2010/main" val="6080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74E9E7E5-6E8A-29C6-ADA8-389FFBBB9986}"/>
              </a:ext>
            </a:extLst>
          </p:cNvPr>
          <p:cNvSpPr/>
          <p:nvPr/>
        </p:nvSpPr>
        <p:spPr>
          <a:xfrm>
            <a:off x="0" y="1587084"/>
            <a:ext cx="6446352" cy="5270916"/>
          </a:xfrm>
          <a:custGeom>
            <a:avLst/>
            <a:gdLst>
              <a:gd name="connsiteX0" fmla="*/ 2632493 w 6446352"/>
              <a:gd name="connsiteY0" fmla="*/ 0 h 5270916"/>
              <a:gd name="connsiteX1" fmla="*/ 6446352 w 6446352"/>
              <a:gd name="connsiteY1" fmla="*/ 3813859 h 5270916"/>
              <a:gd name="connsiteX2" fmla="*/ 6274889 w 6446352"/>
              <a:gd name="connsiteY2" fmla="*/ 4947984 h 5270916"/>
              <a:gd name="connsiteX3" fmla="*/ 6156694 w 6446352"/>
              <a:gd name="connsiteY3" fmla="*/ 5270916 h 5270916"/>
              <a:gd name="connsiteX4" fmla="*/ 0 w 6446352"/>
              <a:gd name="connsiteY4" fmla="*/ 5270916 h 5270916"/>
              <a:gd name="connsiteX5" fmla="*/ 0 w 6446352"/>
              <a:gd name="connsiteY5" fmla="*/ 1058603 h 5270916"/>
              <a:gd name="connsiteX6" fmla="*/ 206525 w 6446352"/>
              <a:gd name="connsiteY6" fmla="*/ 870900 h 5270916"/>
              <a:gd name="connsiteX7" fmla="*/ 2632493 w 6446352"/>
              <a:gd name="connsiteY7" fmla="*/ 0 h 527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352" h="5270916">
                <a:moveTo>
                  <a:pt x="2632493" y="0"/>
                </a:moveTo>
                <a:cubicBezTo>
                  <a:pt x="4738829" y="0"/>
                  <a:pt x="6446352" y="1707523"/>
                  <a:pt x="6446352" y="3813859"/>
                </a:cubicBezTo>
                <a:cubicBezTo>
                  <a:pt x="6446352" y="4208797"/>
                  <a:pt x="6386322" y="4589715"/>
                  <a:pt x="6274889" y="4947984"/>
                </a:cubicBezTo>
                <a:lnTo>
                  <a:pt x="6156694" y="5270916"/>
                </a:lnTo>
                <a:lnTo>
                  <a:pt x="0" y="5270916"/>
                </a:lnTo>
                <a:lnTo>
                  <a:pt x="0" y="1058603"/>
                </a:lnTo>
                <a:lnTo>
                  <a:pt x="206525" y="870900"/>
                </a:lnTo>
                <a:cubicBezTo>
                  <a:pt x="865784" y="326831"/>
                  <a:pt x="1710971" y="0"/>
                  <a:pt x="2632493" y="0"/>
                </a:cubicBezTo>
                <a:close/>
              </a:path>
            </a:pathLst>
          </a:cu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30876740-39B8-5A8D-376F-ECF65307859B}"/>
              </a:ext>
            </a:extLst>
          </p:cNvPr>
          <p:cNvPicPr>
            <a:picLocks noChangeAspect="1"/>
          </p:cNvPicPr>
          <p:nvPr/>
        </p:nvPicPr>
        <p:blipFill>
          <a:blip r:embed="rId2"/>
          <a:stretch>
            <a:fillRect/>
          </a:stretch>
        </p:blipFill>
        <p:spPr>
          <a:xfrm>
            <a:off x="976982" y="4399301"/>
            <a:ext cx="3181384" cy="1743224"/>
          </a:xfrm>
          <a:prstGeom prst="rect">
            <a:avLst/>
          </a:prstGeom>
          <a:effectLst>
            <a:outerShdw blurRad="50800" dist="50800" dir="5400000" algn="ctr" rotWithShape="0">
              <a:srgbClr val="000000">
                <a:alpha val="69146"/>
              </a:srgbClr>
            </a:outerShdw>
          </a:effectLst>
        </p:spPr>
      </p:pic>
      <p:sp>
        <p:nvSpPr>
          <p:cNvPr id="25" name="Freeform 24">
            <a:extLst>
              <a:ext uri="{FF2B5EF4-FFF2-40B4-BE49-F238E27FC236}">
                <a16:creationId xmlns:a16="http://schemas.microsoft.com/office/drawing/2014/main" id="{D16316ED-5055-E296-0E37-FB17A40E237B}"/>
              </a:ext>
            </a:extLst>
          </p:cNvPr>
          <p:cNvSpPr>
            <a:spLocks noChangeAspect="1"/>
          </p:cNvSpPr>
          <p:nvPr/>
        </p:nvSpPr>
        <p:spPr>
          <a:xfrm>
            <a:off x="-980456" y="1587083"/>
            <a:ext cx="7175170" cy="7498080"/>
          </a:xfrm>
          <a:custGeom>
            <a:avLst/>
            <a:gdLst>
              <a:gd name="connsiteX0" fmla="*/ 1958904 w 7175170"/>
              <a:gd name="connsiteY0" fmla="*/ 7197687 h 7498080"/>
              <a:gd name="connsiteX1" fmla="*/ 4898200 w 7175170"/>
              <a:gd name="connsiteY1" fmla="*/ 7197687 h 7498080"/>
              <a:gd name="connsiteX2" fmla="*/ 4885426 w 7175170"/>
              <a:gd name="connsiteY2" fmla="*/ 7203462 h 7498080"/>
              <a:gd name="connsiteX3" fmla="*/ 3426130 w 7175170"/>
              <a:gd name="connsiteY3" fmla="*/ 7498080 h 7498080"/>
              <a:gd name="connsiteX4" fmla="*/ 2104855 w 7175170"/>
              <a:gd name="connsiteY4" fmla="*/ 7258619 h 7498080"/>
              <a:gd name="connsiteX5" fmla="*/ 0 w 7175170"/>
              <a:gd name="connsiteY5" fmla="*/ 5270916 h 7498080"/>
              <a:gd name="connsiteX6" fmla="*/ 294656 w 7175170"/>
              <a:gd name="connsiteY6" fmla="*/ 5270916 h 7498080"/>
              <a:gd name="connsiteX7" fmla="*/ 294656 w 7175170"/>
              <a:gd name="connsiteY7" fmla="*/ 5810027 h 7498080"/>
              <a:gd name="connsiteX8" fmla="*/ 168167 w 7175170"/>
              <a:gd name="connsiteY8" fmla="*/ 5605329 h 7498080"/>
              <a:gd name="connsiteX9" fmla="*/ 46786 w 7175170"/>
              <a:gd name="connsiteY9" fmla="*/ 5374404 h 7498080"/>
              <a:gd name="connsiteX10" fmla="*/ 3426130 w 7175170"/>
              <a:gd name="connsiteY10" fmla="*/ 0 h 7498080"/>
              <a:gd name="connsiteX11" fmla="*/ 7175170 w 7175170"/>
              <a:gd name="connsiteY11" fmla="*/ 3749040 h 7498080"/>
              <a:gd name="connsiteX12" fmla="*/ 6880552 w 7175170"/>
              <a:gd name="connsiteY12" fmla="*/ 5208336 h 7498080"/>
              <a:gd name="connsiteX13" fmla="*/ 6850406 w 7175170"/>
              <a:gd name="connsiteY13" fmla="*/ 5270916 h 7498080"/>
              <a:gd name="connsiteX14" fmla="*/ 858456 w 7175170"/>
              <a:gd name="connsiteY14" fmla="*/ 5270916 h 7498080"/>
              <a:gd name="connsiteX15" fmla="*/ 858456 w 7175170"/>
              <a:gd name="connsiteY15" fmla="*/ 1022362 h 7498080"/>
              <a:gd name="connsiteX16" fmla="*/ 1041392 w 7175170"/>
              <a:gd name="connsiteY16" fmla="*/ 856099 h 7498080"/>
              <a:gd name="connsiteX17" fmla="*/ 3426130 w 7175170"/>
              <a:gd name="connsiteY17" fmla="*/ 0 h 74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75170" h="7498080">
                <a:moveTo>
                  <a:pt x="1958904" y="7197687"/>
                </a:moveTo>
                <a:lnTo>
                  <a:pt x="4898200" y="7197687"/>
                </a:lnTo>
                <a:lnTo>
                  <a:pt x="4885426" y="7203462"/>
                </a:lnTo>
                <a:cubicBezTo>
                  <a:pt x="4436897" y="7393174"/>
                  <a:pt x="3943765" y="7498080"/>
                  <a:pt x="3426130" y="7498080"/>
                </a:cubicBezTo>
                <a:cubicBezTo>
                  <a:pt x="2961068" y="7498080"/>
                  <a:pt x="2515784" y="7413401"/>
                  <a:pt x="2104855" y="7258619"/>
                </a:cubicBezTo>
                <a:close/>
                <a:moveTo>
                  <a:pt x="0" y="5270916"/>
                </a:moveTo>
                <a:lnTo>
                  <a:pt x="294656" y="5270916"/>
                </a:lnTo>
                <a:lnTo>
                  <a:pt x="294656" y="5810027"/>
                </a:lnTo>
                <a:lnTo>
                  <a:pt x="168167" y="5605329"/>
                </a:lnTo>
                <a:cubicBezTo>
                  <a:pt x="125127" y="5529953"/>
                  <a:pt x="84628" y="5452939"/>
                  <a:pt x="46786" y="5374404"/>
                </a:cubicBezTo>
                <a:close/>
                <a:moveTo>
                  <a:pt x="3426130" y="0"/>
                </a:moveTo>
                <a:cubicBezTo>
                  <a:pt x="5496668" y="0"/>
                  <a:pt x="7175170" y="1678502"/>
                  <a:pt x="7175170" y="3749040"/>
                </a:cubicBezTo>
                <a:cubicBezTo>
                  <a:pt x="7175170" y="4266675"/>
                  <a:pt x="7070264" y="4759807"/>
                  <a:pt x="6880552" y="5208336"/>
                </a:cubicBezTo>
                <a:lnTo>
                  <a:pt x="6850406" y="5270916"/>
                </a:lnTo>
                <a:lnTo>
                  <a:pt x="858456" y="5270916"/>
                </a:lnTo>
                <a:lnTo>
                  <a:pt x="858456" y="1022362"/>
                </a:lnTo>
                <a:lnTo>
                  <a:pt x="1041392" y="856099"/>
                </a:lnTo>
                <a:cubicBezTo>
                  <a:pt x="1689447" y="321276"/>
                  <a:pt x="2520270" y="0"/>
                  <a:pt x="3426130" y="0"/>
                </a:cubicBezTo>
                <a:close/>
              </a:path>
            </a:pathLst>
          </a:custGeom>
          <a:blipFill dpi="0" rotWithShape="1">
            <a:blip r:embed="rId3"/>
            <a:srcRect/>
            <a:stretch>
              <a:fillRect l="13415" t="-24390" r="-13415" b="243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Title 1"/>
          <p:cNvSpPr>
            <a:spLocks noGrp="1"/>
          </p:cNvSpPr>
          <p:nvPr>
            <p:ph type="ctrTitle"/>
          </p:nvPr>
        </p:nvSpPr>
        <p:spPr>
          <a:xfrm>
            <a:off x="402771" y="98044"/>
            <a:ext cx="11430000" cy="1373070"/>
          </a:xfrm>
        </p:spPr>
        <p:txBody>
          <a:bodyPr>
            <a:normAutofit/>
          </a:bodyPr>
          <a:lstStyle>
            <a:lvl1pPr algn="r">
              <a:defRPr sz="5400" b="1">
                <a:solidFill>
                  <a:srgbClr val="F78F1C"/>
                </a:solidFill>
                <a:latin typeface="Arial" panose="020B0604020202020204" pitchFamily="34" charset="0"/>
                <a:cs typeface="Arial" panose="020B0604020202020204" pitchFamily="34" charset="0"/>
              </a:defRPr>
            </a:lvl1pPr>
          </a:lstStyle>
          <a:p>
            <a:r>
              <a:rPr lang="en-US" sz="4800">
                <a:latin typeface="Arial Black" panose="020B0A04020102020204" pitchFamily="34" charset="0"/>
              </a:rPr>
              <a:t>Click to edit Master title style</a:t>
            </a:r>
            <a:endParaRPr lang="en-US" sz="4800" dirty="0">
              <a:latin typeface="Arial Black" panose="020B0A04020102020204" pitchFamily="34" charset="0"/>
            </a:endParaRPr>
          </a:p>
        </p:txBody>
      </p:sp>
      <p:sp>
        <p:nvSpPr>
          <p:cNvPr id="9" name="Subtitle 2"/>
          <p:cNvSpPr>
            <a:spLocks noGrp="1"/>
          </p:cNvSpPr>
          <p:nvPr>
            <p:ph type="subTitle" idx="1"/>
          </p:nvPr>
        </p:nvSpPr>
        <p:spPr>
          <a:xfrm>
            <a:off x="5214257" y="2109551"/>
            <a:ext cx="6618514" cy="1798420"/>
          </a:xfrm>
        </p:spPr>
        <p:txBody>
          <a:bodyPr/>
          <a:lstStyle>
            <a:lvl1pPr marL="0" indent="0" algn="r">
              <a:buNone/>
              <a:defRPr b="0" i="0" baseline="0">
                <a:solidFill>
                  <a:srgbClr val="00A0AF"/>
                </a:solidFill>
                <a:latin typeface="Arial" panose="020B0604020202020204" pitchFamily="34" charset="0"/>
                <a:cs typeface="Arial" panose="020B0604020202020204" pitchFamily="34" charset="0"/>
              </a:defRPr>
            </a:lvl1pPr>
          </a:lstStyle>
          <a:p>
            <a:pPr>
              <a:lnSpc>
                <a:spcPct val="100000"/>
              </a:lnSpc>
              <a:spcBef>
                <a:spcPts val="0"/>
              </a:spcBef>
            </a:pPr>
            <a:r>
              <a:rPr lang="en-US" b="1"/>
              <a:t>Click to edit Master subtitle style</a:t>
            </a:r>
            <a:endParaRPr lang="en-US" b="1" dirty="0"/>
          </a:p>
        </p:txBody>
      </p:sp>
      <p:sp>
        <p:nvSpPr>
          <p:cNvPr id="10" name="Subtitle 2">
            <a:extLst>
              <a:ext uri="{FF2B5EF4-FFF2-40B4-BE49-F238E27FC236}">
                <a16:creationId xmlns:a16="http://schemas.microsoft.com/office/drawing/2014/main" id="{4AA77BB9-0636-4D50-BF4C-D50CCFC62D3E}"/>
              </a:ext>
            </a:extLst>
          </p:cNvPr>
          <p:cNvSpPr txBox="1">
            <a:spLocks/>
          </p:cNvSpPr>
          <p:nvPr/>
        </p:nvSpPr>
        <p:spPr>
          <a:xfrm>
            <a:off x="2661522" y="1173525"/>
            <a:ext cx="11494008" cy="70408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4400" kern="1200" cap="small"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solidFill>
                  <a:srgbClr val="00A0AF"/>
                </a:solidFill>
              </a:rPr>
              <a:t>Department of Health</a:t>
            </a:r>
          </a:p>
        </p:txBody>
      </p:sp>
    </p:spTree>
    <p:extLst>
      <p:ext uri="{BB962C8B-B14F-4D97-AF65-F5344CB8AC3E}">
        <p14:creationId xmlns:p14="http://schemas.microsoft.com/office/powerpoint/2010/main" val="37058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0AA3A231-0822-CBAB-F1FF-ECBA66B1BC5D}"/>
              </a:ext>
            </a:extLst>
          </p:cNvPr>
          <p:cNvSpPr/>
          <p:nvPr/>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Date Placeholder 1"/>
          <p:cNvSpPr>
            <a:spLocks noGrp="1"/>
          </p:cNvSpPr>
          <p:nvPr>
            <p:ph type="dt" sz="half" idx="10"/>
          </p:nvPr>
        </p:nvSpPr>
        <p:spPr>
          <a:xfrm>
            <a:off x="1551008" y="6356350"/>
            <a:ext cx="2030392" cy="365125"/>
          </a:xfrm>
        </p:spPr>
        <p:txBody>
          <a:bodyPr/>
          <a:lstStyle/>
          <a:p>
            <a:fld id="{FA57850D-2AED-4976-AC89-04989929C63F}"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FA7EA-CC3E-45CC-8DD6-D2E5FEF00BEB}" type="slidenum">
              <a:rPr lang="en-US" smtClean="0"/>
              <a:t>‹#›</a:t>
            </a:fld>
            <a:endParaRPr lang="en-US"/>
          </a:p>
        </p:txBody>
      </p:sp>
      <p:sp>
        <p:nvSpPr>
          <p:cNvPr id="12" name="Slide Number Placeholder 5"/>
          <p:cNvSpPr txBox="1">
            <a:spLocks/>
          </p:cNvSpPr>
          <p:nvPr/>
        </p:nvSpPr>
        <p:spPr>
          <a:xfrm>
            <a:off x="11108525" y="6189967"/>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A19E01-6FA7-4F2D-BD5B-0499F6E6E2C4}" type="slidenum">
              <a:rPr kumimoji="0" lang="en-US" sz="2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0" name="Picture 19">
            <a:extLst>
              <a:ext uri="{FF2B5EF4-FFF2-40B4-BE49-F238E27FC236}">
                <a16:creationId xmlns:a16="http://schemas.microsoft.com/office/drawing/2014/main" id="{AD971BAC-9D4D-5B8B-3AF9-707926DAEC5E}"/>
              </a:ext>
            </a:extLst>
          </p:cNvPr>
          <p:cNvPicPr>
            <a:picLocks noChangeAspect="1"/>
          </p:cNvPicPr>
          <p:nvPr/>
        </p:nvPicPr>
        <p:blipFill>
          <a:blip r:embed="rId2"/>
          <a:stretch>
            <a:fillRect/>
          </a:stretch>
        </p:blipFill>
        <p:spPr>
          <a:xfrm>
            <a:off x="680321" y="6214320"/>
            <a:ext cx="742079" cy="406619"/>
          </a:xfrm>
          <a:prstGeom prst="rect">
            <a:avLst/>
          </a:prstGeom>
        </p:spPr>
      </p:pic>
      <p:sp>
        <p:nvSpPr>
          <p:cNvPr id="5" name="Title 4">
            <a:extLst>
              <a:ext uri="{FF2B5EF4-FFF2-40B4-BE49-F238E27FC236}">
                <a16:creationId xmlns:a16="http://schemas.microsoft.com/office/drawing/2014/main" id="{7FD361B8-0BC0-4D29-99FA-D42FFDF116A5}"/>
              </a:ext>
            </a:extLst>
          </p:cNvPr>
          <p:cNvSpPr>
            <a:spLocks noGrp="1"/>
          </p:cNvSpPr>
          <p:nvPr>
            <p:ph type="title"/>
          </p:nvPr>
        </p:nvSpPr>
        <p:spPr>
          <a:xfrm>
            <a:off x="838200" y="2766219"/>
            <a:ext cx="10515600" cy="1325563"/>
          </a:xfrm>
        </p:spPr>
        <p:txBody>
          <a:bodyPr>
            <a:normAutofit/>
          </a:bodyPr>
          <a:lstStyle>
            <a:lvl1pPr>
              <a:defRPr sz="4800" b="1">
                <a:solidFill>
                  <a:srgbClr val="00A0AF"/>
                </a:solidFill>
              </a:defRPr>
            </a:lvl1pPr>
          </a:lstStyle>
          <a:p>
            <a:r>
              <a:rPr lang="en-US"/>
              <a:t>Click to edit Master title style</a:t>
            </a:r>
            <a:endParaRPr lang="en-US" dirty="0"/>
          </a:p>
        </p:txBody>
      </p:sp>
    </p:spTree>
    <p:extLst>
      <p:ext uri="{BB962C8B-B14F-4D97-AF65-F5344CB8AC3E}">
        <p14:creationId xmlns:p14="http://schemas.microsoft.com/office/powerpoint/2010/main" val="177824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0676E-A8F1-C542-1115-0D58E2CD9AFF}"/>
              </a:ext>
            </a:extLst>
          </p:cNvPr>
          <p:cNvSpPr>
            <a:spLocks noGrp="1"/>
          </p:cNvSpPr>
          <p:nvPr>
            <p:ph type="title"/>
          </p:nvPr>
        </p:nvSpPr>
        <p:spPr>
          <a:xfrm>
            <a:off x="448056" y="0"/>
            <a:ext cx="11301984" cy="841248"/>
          </a:xfrm>
        </p:spPr>
        <p:txBody>
          <a:bodyPr>
            <a:normAutofit/>
          </a:bodyPr>
          <a:lstStyle>
            <a:lvl1pPr>
              <a:defRPr sz="3200" cap="none" baseline="0">
                <a:solidFill>
                  <a:srgbClr val="00A0AF"/>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DB795EC-0A24-6FD9-2361-E8417DEFFAC1}"/>
              </a:ext>
            </a:extLst>
          </p:cNvPr>
          <p:cNvSpPr>
            <a:spLocks noGrp="1"/>
          </p:cNvSpPr>
          <p:nvPr>
            <p:ph idx="1"/>
          </p:nvPr>
        </p:nvSpPr>
        <p:spPr>
          <a:xfrm>
            <a:off x="838200" y="1298448"/>
            <a:ext cx="10515600" cy="487375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A33346BD-6C00-4B45-A8D2-97461A84BC05}"/>
              </a:ext>
            </a:extLst>
          </p:cNvPr>
          <p:cNvCxnSpPr/>
          <p:nvPr/>
        </p:nvCxnSpPr>
        <p:spPr>
          <a:xfrm>
            <a:off x="0" y="870857"/>
            <a:ext cx="12192000" cy="0"/>
          </a:xfrm>
          <a:prstGeom prst="line">
            <a:avLst/>
          </a:prstGeom>
          <a:ln w="50800">
            <a:solidFill>
              <a:srgbClr val="00A0A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9575DD-38D5-4E4F-A1D0-AD50D0006E45}"/>
              </a:ext>
            </a:extLst>
          </p:cNvPr>
          <p:cNvCxnSpPr/>
          <p:nvPr/>
        </p:nvCxnSpPr>
        <p:spPr>
          <a:xfrm>
            <a:off x="0" y="957942"/>
            <a:ext cx="12192000" cy="0"/>
          </a:xfrm>
          <a:prstGeom prst="line">
            <a:avLst/>
          </a:prstGeom>
          <a:ln w="25400">
            <a:solidFill>
              <a:srgbClr val="00A0A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D84A2A7-DD96-4D49-A4D7-4A0C1FE6C6F5}"/>
              </a:ext>
            </a:extLst>
          </p:cNvPr>
          <p:cNvPicPr>
            <a:picLocks noChangeAspect="1"/>
          </p:cNvPicPr>
          <p:nvPr/>
        </p:nvPicPr>
        <p:blipFill>
          <a:blip r:embed="rId2"/>
          <a:stretch>
            <a:fillRect/>
          </a:stretch>
        </p:blipFill>
        <p:spPr>
          <a:xfrm>
            <a:off x="444842" y="6129359"/>
            <a:ext cx="927100" cy="508000"/>
          </a:xfrm>
          <a:prstGeom prst="rect">
            <a:avLst/>
          </a:prstGeom>
        </p:spPr>
      </p:pic>
      <p:sp>
        <p:nvSpPr>
          <p:cNvPr id="14" name="Slide Number Placeholder 5">
            <a:extLst>
              <a:ext uri="{FF2B5EF4-FFF2-40B4-BE49-F238E27FC236}">
                <a16:creationId xmlns:a16="http://schemas.microsoft.com/office/drawing/2014/main" id="{3E06DE80-8AE4-471B-9283-64BAE0E386F8}"/>
              </a:ext>
            </a:extLst>
          </p:cNvPr>
          <p:cNvSpPr txBox="1">
            <a:spLocks/>
          </p:cNvSpPr>
          <p:nvPr/>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6BAB28-CD62-4311-AAB0-92BB6F408361}" type="slidenum">
              <a:rPr lang="en-US" smtClean="0">
                <a:solidFill>
                  <a:srgbClr val="F78E1E"/>
                </a:solidFill>
              </a:rPr>
              <a:pPr/>
              <a:t>‹#›</a:t>
            </a:fld>
            <a:endParaRPr lang="en-US" dirty="0">
              <a:solidFill>
                <a:srgbClr val="F78E1E"/>
              </a:solidFill>
            </a:endParaRPr>
          </a:p>
        </p:txBody>
      </p:sp>
    </p:spTree>
    <p:extLst>
      <p:ext uri="{BB962C8B-B14F-4D97-AF65-F5344CB8AC3E}">
        <p14:creationId xmlns:p14="http://schemas.microsoft.com/office/powerpoint/2010/main" val="853219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7041D5-4469-F5D2-ED1C-5D8F870F4D5E}"/>
              </a:ext>
            </a:extLst>
          </p:cNvPr>
          <p:cNvSpPr>
            <a:spLocks noGrp="1"/>
          </p:cNvSpPr>
          <p:nvPr>
            <p:ph type="dt" sz="half" idx="10"/>
          </p:nvPr>
        </p:nvSpPr>
        <p:spPr/>
        <p:txBody>
          <a:bodyPr/>
          <a:lstStyle/>
          <a:p>
            <a:fld id="{B3804CEA-0754-4847-87BA-F93C2E07F81D}" type="datetimeFigureOut">
              <a:rPr lang="en-US" smtClean="0"/>
              <a:t>1/19/2023</a:t>
            </a:fld>
            <a:endParaRPr lang="en-US"/>
          </a:p>
        </p:txBody>
      </p:sp>
      <p:sp>
        <p:nvSpPr>
          <p:cNvPr id="3" name="Footer Placeholder 2">
            <a:extLst>
              <a:ext uri="{FF2B5EF4-FFF2-40B4-BE49-F238E27FC236}">
                <a16:creationId xmlns:a16="http://schemas.microsoft.com/office/drawing/2014/main" id="{179D3D1C-266A-6823-8185-DCC01DFC69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37BB8D-028F-A6F5-2F45-7A131F1B13F7}"/>
              </a:ext>
            </a:extLst>
          </p:cNvPr>
          <p:cNvSpPr>
            <a:spLocks noGrp="1"/>
          </p:cNvSpPr>
          <p:nvPr>
            <p:ph type="sldNum" sz="quarter" idx="12"/>
          </p:nvPr>
        </p:nvSpPr>
        <p:spPr/>
        <p:txBody>
          <a:bodyPr/>
          <a:lstStyle/>
          <a:p>
            <a:fld id="{DF3E0997-E36B-4F7C-9956-C5D41437462A}" type="slidenum">
              <a:rPr lang="en-US" smtClean="0"/>
              <a:t>‹#›</a:t>
            </a:fld>
            <a:endParaRPr lang="en-US"/>
          </a:p>
        </p:txBody>
      </p:sp>
    </p:spTree>
    <p:extLst>
      <p:ext uri="{BB962C8B-B14F-4D97-AF65-F5344CB8AC3E}">
        <p14:creationId xmlns:p14="http://schemas.microsoft.com/office/powerpoint/2010/main" val="2899085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rtRightTextbox">
    <p:spTree>
      <p:nvGrpSpPr>
        <p:cNvPr id="1" name=""/>
        <p:cNvGrpSpPr/>
        <p:nvPr/>
      </p:nvGrpSpPr>
      <p:grpSpPr>
        <a:xfrm>
          <a:off x="0" y="0"/>
          <a:ext cx="0" cy="0"/>
          <a:chOff x="0" y="0"/>
          <a:chExt cx="0" cy="0"/>
        </a:xfrm>
      </p:grpSpPr>
      <p:sp>
        <p:nvSpPr>
          <p:cNvPr id="17" name="Freeform 14">
            <a:extLst>
              <a:ext uri="{FF2B5EF4-FFF2-40B4-BE49-F238E27FC236}">
                <a16:creationId xmlns:a16="http://schemas.microsoft.com/office/drawing/2014/main" id="{F4A2C88F-5E73-4A35-AE94-2C01B8FEA1B5}"/>
              </a:ext>
            </a:extLst>
          </p:cNvPr>
          <p:cNvSpPr/>
          <p:nvPr/>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F6D601E-CCDE-47AB-8D9C-B0A51D8B8A70}"/>
              </a:ext>
            </a:extLst>
          </p:cNvPr>
          <p:cNvSpPr/>
          <p:nvPr/>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3">
            <a:extLst>
              <a:ext uri="{FF2B5EF4-FFF2-40B4-BE49-F238E27FC236}">
                <a16:creationId xmlns:a16="http://schemas.microsoft.com/office/drawing/2014/main" id="{40BE36DD-AF70-4EA8-8B4C-2F25609F2B48}"/>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pic>
        <p:nvPicPr>
          <p:cNvPr id="20" name="Picture 19">
            <a:extLst>
              <a:ext uri="{FF2B5EF4-FFF2-40B4-BE49-F238E27FC236}">
                <a16:creationId xmlns:a16="http://schemas.microsoft.com/office/drawing/2014/main" id="{B3B3B601-65C3-4794-885E-C729880874E1}"/>
              </a:ext>
            </a:extLst>
          </p:cNvPr>
          <p:cNvPicPr>
            <a:picLocks noChangeAspect="1"/>
          </p:cNvPicPr>
          <p:nvPr/>
        </p:nvPicPr>
        <p:blipFill>
          <a:blip r:embed="rId2"/>
          <a:stretch>
            <a:fillRect/>
          </a:stretch>
        </p:blipFill>
        <p:spPr>
          <a:xfrm>
            <a:off x="680321" y="6214320"/>
            <a:ext cx="742079" cy="406619"/>
          </a:xfrm>
          <a:prstGeom prst="rect">
            <a:avLst/>
          </a:prstGeom>
        </p:spPr>
      </p:pic>
      <p:sp>
        <p:nvSpPr>
          <p:cNvPr id="3" name="Content Placeholder 2">
            <a:extLst>
              <a:ext uri="{FF2B5EF4-FFF2-40B4-BE49-F238E27FC236}">
                <a16:creationId xmlns:a16="http://schemas.microsoft.com/office/drawing/2014/main" id="{CDB795EC-0A24-6FD9-2361-E8417DEFFAC1}"/>
              </a:ext>
            </a:extLst>
          </p:cNvPr>
          <p:cNvSpPr>
            <a:spLocks noGrp="1"/>
          </p:cNvSpPr>
          <p:nvPr>
            <p:ph idx="1"/>
          </p:nvPr>
        </p:nvSpPr>
        <p:spPr>
          <a:xfrm>
            <a:off x="841248" y="1335540"/>
            <a:ext cx="9089136" cy="477399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a:extLst>
              <a:ext uri="{FF2B5EF4-FFF2-40B4-BE49-F238E27FC236}">
                <a16:creationId xmlns:a16="http://schemas.microsoft.com/office/drawing/2014/main" id="{3E06DE80-8AE4-471B-9283-64BAE0E386F8}"/>
              </a:ext>
            </a:extLst>
          </p:cNvPr>
          <p:cNvSpPr txBox="1">
            <a:spLocks/>
          </p:cNvSpPr>
          <p:nvPr/>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ext Placeholder 6">
            <a:extLst>
              <a:ext uri="{FF2B5EF4-FFF2-40B4-BE49-F238E27FC236}">
                <a16:creationId xmlns:a16="http://schemas.microsoft.com/office/drawing/2014/main" id="{60322EB1-A2F3-4A5A-90D6-1A63347E75CB}"/>
              </a:ext>
            </a:extLst>
          </p:cNvPr>
          <p:cNvSpPr>
            <a:spLocks noGrp="1"/>
          </p:cNvSpPr>
          <p:nvPr>
            <p:ph type="body" sz="quarter" idx="12" hasCustomPrompt="1"/>
          </p:nvPr>
        </p:nvSpPr>
        <p:spPr>
          <a:xfrm>
            <a:off x="8979408" y="2450592"/>
            <a:ext cx="3063240" cy="1956816"/>
          </a:xfrm>
        </p:spPr>
        <p:txBody>
          <a:bodyPr>
            <a:normAutofit/>
          </a:bodyPr>
          <a:lstStyle>
            <a:lvl1pPr marL="0" indent="0" algn="ctr">
              <a:lnSpc>
                <a:spcPct val="100000"/>
              </a:lnSpc>
              <a:spcBef>
                <a:spcPts val="1000"/>
              </a:spcBef>
              <a:buNone/>
              <a:defRPr sz="2400"/>
            </a:lvl1pPr>
          </a:lstStyle>
          <a:p>
            <a:pPr lvl="0"/>
            <a:r>
              <a:rPr lang="en-US" dirty="0"/>
              <a:t>Master text styles</a:t>
            </a:r>
          </a:p>
        </p:txBody>
      </p:sp>
    </p:spTree>
    <p:extLst>
      <p:ext uri="{BB962C8B-B14F-4D97-AF65-F5344CB8AC3E}">
        <p14:creationId xmlns:p14="http://schemas.microsoft.com/office/powerpoint/2010/main" val="344591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0" name="Content Placeholder 20">
            <a:extLst>
              <a:ext uri="{FF2B5EF4-FFF2-40B4-BE49-F238E27FC236}">
                <a16:creationId xmlns:a16="http://schemas.microsoft.com/office/drawing/2014/main" id="{07158B2A-C469-42CE-A717-79FF6B202165}"/>
              </a:ext>
            </a:extLst>
          </p:cNvPr>
          <p:cNvSpPr>
            <a:spLocks noGrp="1"/>
          </p:cNvSpPr>
          <p:nvPr>
            <p:ph sz="quarter" idx="12"/>
          </p:nvPr>
        </p:nvSpPr>
        <p:spPr>
          <a:xfrm>
            <a:off x="522653" y="1938528"/>
            <a:ext cx="5824728" cy="4059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2">
            <a:extLst>
              <a:ext uri="{FF2B5EF4-FFF2-40B4-BE49-F238E27FC236}">
                <a16:creationId xmlns:a16="http://schemas.microsoft.com/office/drawing/2014/main" id="{722E83A2-5FE5-4CE0-AAD9-309CB6442AD6}"/>
              </a:ext>
            </a:extLst>
          </p:cNvPr>
          <p:cNvSpPr>
            <a:spLocks noGrp="1"/>
          </p:cNvSpPr>
          <p:nvPr>
            <p:ph sz="quarter" idx="13"/>
          </p:nvPr>
        </p:nvSpPr>
        <p:spPr>
          <a:xfrm>
            <a:off x="5849495" y="1938338"/>
            <a:ext cx="5824728" cy="4059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4">
            <a:extLst>
              <a:ext uri="{FF2B5EF4-FFF2-40B4-BE49-F238E27FC236}">
                <a16:creationId xmlns:a16="http://schemas.microsoft.com/office/drawing/2014/main" id="{07B74A6A-706D-4C8E-9A0B-0C1ADA039156}"/>
              </a:ext>
            </a:extLst>
          </p:cNvPr>
          <p:cNvSpPr>
            <a:spLocks noGrp="1"/>
          </p:cNvSpPr>
          <p:nvPr>
            <p:ph type="body" sz="quarter" idx="14"/>
          </p:nvPr>
        </p:nvSpPr>
        <p:spPr>
          <a:xfrm>
            <a:off x="2882610" y="1468312"/>
            <a:ext cx="1097280" cy="832104"/>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13" name="Text Placeholder 26">
            <a:extLst>
              <a:ext uri="{FF2B5EF4-FFF2-40B4-BE49-F238E27FC236}">
                <a16:creationId xmlns:a16="http://schemas.microsoft.com/office/drawing/2014/main" id="{6ED5BE81-FA84-4A82-BA91-730276838CA9}"/>
              </a:ext>
            </a:extLst>
          </p:cNvPr>
          <p:cNvSpPr>
            <a:spLocks noGrp="1"/>
          </p:cNvSpPr>
          <p:nvPr>
            <p:ph type="body" sz="quarter" idx="15"/>
          </p:nvPr>
        </p:nvSpPr>
        <p:spPr>
          <a:xfrm>
            <a:off x="8213219" y="1468312"/>
            <a:ext cx="1097280" cy="832104"/>
          </a:xfrm>
        </p:spPr>
        <p:txBody>
          <a:bodyPr>
            <a:noAutofit/>
          </a:bodyPr>
          <a:lstStyle>
            <a:lvl1pPr marL="0" indent="0" algn="ctr">
              <a:lnSpc>
                <a:spcPct val="100000"/>
              </a:lnSpc>
              <a:spcBef>
                <a:spcPts val="0"/>
              </a:spcBef>
              <a:buNone/>
              <a:defRPr sz="2400"/>
            </a:lvl1pPr>
          </a:lstStyle>
          <a:p>
            <a:pPr lvl="0"/>
            <a:r>
              <a:rPr lang="en-US"/>
              <a:t>Click to edit Master text styles</a:t>
            </a:r>
          </a:p>
        </p:txBody>
      </p:sp>
      <p:sp>
        <p:nvSpPr>
          <p:cNvPr id="15" name="Freeform 14">
            <a:extLst>
              <a:ext uri="{FF2B5EF4-FFF2-40B4-BE49-F238E27FC236}">
                <a16:creationId xmlns:a16="http://schemas.microsoft.com/office/drawing/2014/main" id="{8347EC51-325C-42B4-A990-0B30612E8B72}"/>
              </a:ext>
            </a:extLst>
          </p:cNvPr>
          <p:cNvSpPr/>
          <p:nvPr/>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8594863-D0C7-4500-9391-F7CADBC1B575}"/>
              </a:ext>
            </a:extLst>
          </p:cNvPr>
          <p:cNvSpPr/>
          <p:nvPr/>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itle 3">
            <a:extLst>
              <a:ext uri="{FF2B5EF4-FFF2-40B4-BE49-F238E27FC236}">
                <a16:creationId xmlns:a16="http://schemas.microsoft.com/office/drawing/2014/main" id="{D331E5DD-E7A4-4494-ADAC-2CB1666AA854}"/>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pic>
        <p:nvPicPr>
          <p:cNvPr id="18" name="Picture 17">
            <a:extLst>
              <a:ext uri="{FF2B5EF4-FFF2-40B4-BE49-F238E27FC236}">
                <a16:creationId xmlns:a16="http://schemas.microsoft.com/office/drawing/2014/main" id="{11BB2A03-DE4D-4110-9AF9-47CC9C8282EC}"/>
              </a:ext>
            </a:extLst>
          </p:cNvPr>
          <p:cNvPicPr>
            <a:picLocks noChangeAspect="1"/>
          </p:cNvPicPr>
          <p:nvPr/>
        </p:nvPicPr>
        <p:blipFill>
          <a:blip r:embed="rId2"/>
          <a:stretch>
            <a:fillRect/>
          </a:stretch>
        </p:blipFill>
        <p:spPr>
          <a:xfrm>
            <a:off x="680321" y="6214320"/>
            <a:ext cx="742079" cy="406619"/>
          </a:xfrm>
          <a:prstGeom prst="rect">
            <a:avLst/>
          </a:prstGeom>
        </p:spPr>
      </p:pic>
      <p:sp>
        <p:nvSpPr>
          <p:cNvPr id="19" name="Slide Number Placeholder 5">
            <a:extLst>
              <a:ext uri="{FF2B5EF4-FFF2-40B4-BE49-F238E27FC236}">
                <a16:creationId xmlns:a16="http://schemas.microsoft.com/office/drawing/2014/main" id="{CAF23DC1-D980-4492-862C-3CA17D8AB573}"/>
              </a:ext>
            </a:extLst>
          </p:cNvPr>
          <p:cNvSpPr txBox="1">
            <a:spLocks/>
          </p:cNvSpPr>
          <p:nvPr/>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762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20830160-1A48-4643-9755-F616CBAC3D8C}"/>
              </a:ext>
            </a:extLst>
          </p:cNvPr>
          <p:cNvSpPr>
            <a:spLocks noGrp="1"/>
          </p:cNvSpPr>
          <p:nvPr>
            <p:ph type="body" sz="quarter" idx="12"/>
          </p:nvPr>
        </p:nvSpPr>
        <p:spPr>
          <a:xfrm>
            <a:off x="7476467" y="2079235"/>
            <a:ext cx="4233672" cy="1353312"/>
          </a:xfrm>
        </p:spPr>
        <p:txBody>
          <a:bodyPr/>
          <a:lstStyle>
            <a:lvl1pPr marL="0" indent="0" algn="ctr">
              <a:lnSpc>
                <a:spcPct val="100000"/>
              </a:lnSpc>
              <a:spcBef>
                <a:spcPts val="0"/>
              </a:spcBef>
              <a:buNone/>
              <a:defRPr/>
            </a:lvl1pPr>
          </a:lstStyle>
          <a:p>
            <a:pPr lvl="0"/>
            <a:r>
              <a:rPr lang="en-US"/>
              <a:t>Click to edit Master text styles</a:t>
            </a:r>
          </a:p>
        </p:txBody>
      </p:sp>
      <p:sp>
        <p:nvSpPr>
          <p:cNvPr id="11" name="Text Placeholder 16">
            <a:extLst>
              <a:ext uri="{FF2B5EF4-FFF2-40B4-BE49-F238E27FC236}">
                <a16:creationId xmlns:a16="http://schemas.microsoft.com/office/drawing/2014/main" id="{3E1D78DE-129C-4089-9A2C-97117DDCB96C}"/>
              </a:ext>
            </a:extLst>
          </p:cNvPr>
          <p:cNvSpPr>
            <a:spLocks noGrp="1"/>
          </p:cNvSpPr>
          <p:nvPr>
            <p:ph type="body" sz="quarter" idx="13"/>
          </p:nvPr>
        </p:nvSpPr>
        <p:spPr>
          <a:xfrm>
            <a:off x="8891003" y="3468766"/>
            <a:ext cx="1409839" cy="1015341"/>
          </a:xfrm>
        </p:spPr>
        <p:txBody>
          <a:bodyPr/>
          <a:lstStyle>
            <a:lvl1pPr marL="0" indent="0" algn="ctr">
              <a:lnSpc>
                <a:spcPct val="100000"/>
              </a:lnSpc>
              <a:spcBef>
                <a:spcPts val="0"/>
              </a:spcBef>
              <a:buNone/>
              <a:defRPr/>
            </a:lvl1pPr>
          </a:lstStyle>
          <a:p>
            <a:pPr lvl="0"/>
            <a:r>
              <a:rPr lang="en-US"/>
              <a:t>Click to edit Master text styles</a:t>
            </a:r>
          </a:p>
        </p:txBody>
      </p:sp>
      <p:sp>
        <p:nvSpPr>
          <p:cNvPr id="12" name="Text Placeholder 18">
            <a:extLst>
              <a:ext uri="{FF2B5EF4-FFF2-40B4-BE49-F238E27FC236}">
                <a16:creationId xmlns:a16="http://schemas.microsoft.com/office/drawing/2014/main" id="{1423F4F3-6B8E-4E47-8915-AAE884083B72}"/>
              </a:ext>
            </a:extLst>
          </p:cNvPr>
          <p:cNvSpPr>
            <a:spLocks noGrp="1"/>
          </p:cNvSpPr>
          <p:nvPr>
            <p:ph type="body" sz="quarter" idx="14"/>
          </p:nvPr>
        </p:nvSpPr>
        <p:spPr>
          <a:xfrm>
            <a:off x="8891003" y="4528639"/>
            <a:ext cx="1410006" cy="1015341"/>
          </a:xfrm>
        </p:spPr>
        <p:txBody>
          <a:bodyPr/>
          <a:lstStyle>
            <a:lvl1pPr marL="0" indent="0" algn="ctr">
              <a:lnSpc>
                <a:spcPct val="100000"/>
              </a:lnSpc>
              <a:spcBef>
                <a:spcPts val="0"/>
              </a:spcBef>
              <a:buNone/>
              <a:defRPr/>
            </a:lvl1pPr>
          </a:lstStyle>
          <a:p>
            <a:pPr lvl="0"/>
            <a:r>
              <a:rPr lang="en-US"/>
              <a:t>Click to edit Master text styles</a:t>
            </a:r>
          </a:p>
        </p:txBody>
      </p:sp>
      <p:sp>
        <p:nvSpPr>
          <p:cNvPr id="15" name="Freeform 14">
            <a:extLst>
              <a:ext uri="{FF2B5EF4-FFF2-40B4-BE49-F238E27FC236}">
                <a16:creationId xmlns:a16="http://schemas.microsoft.com/office/drawing/2014/main" id="{E2175613-B6D6-4F6C-ACAB-2F64A9674EF7}"/>
              </a:ext>
            </a:extLst>
          </p:cNvPr>
          <p:cNvSpPr/>
          <p:nvPr/>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D3195E-4A09-4EBA-95A0-132E10F314C6}"/>
              </a:ext>
            </a:extLst>
          </p:cNvPr>
          <p:cNvSpPr/>
          <p:nvPr/>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itle 3">
            <a:extLst>
              <a:ext uri="{FF2B5EF4-FFF2-40B4-BE49-F238E27FC236}">
                <a16:creationId xmlns:a16="http://schemas.microsoft.com/office/drawing/2014/main" id="{5C654DFE-63AF-4B47-9BBC-F5A08C188B3E}"/>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pic>
        <p:nvPicPr>
          <p:cNvPr id="18" name="Picture 17">
            <a:extLst>
              <a:ext uri="{FF2B5EF4-FFF2-40B4-BE49-F238E27FC236}">
                <a16:creationId xmlns:a16="http://schemas.microsoft.com/office/drawing/2014/main" id="{C5B76929-4256-4492-B944-41A04AB995DD}"/>
              </a:ext>
            </a:extLst>
          </p:cNvPr>
          <p:cNvPicPr>
            <a:picLocks noChangeAspect="1"/>
          </p:cNvPicPr>
          <p:nvPr/>
        </p:nvPicPr>
        <p:blipFill>
          <a:blip r:embed="rId2"/>
          <a:stretch>
            <a:fillRect/>
          </a:stretch>
        </p:blipFill>
        <p:spPr>
          <a:xfrm>
            <a:off x="680321" y="6214320"/>
            <a:ext cx="742079" cy="406619"/>
          </a:xfrm>
          <a:prstGeom prst="rect">
            <a:avLst/>
          </a:prstGeom>
        </p:spPr>
      </p:pic>
      <p:sp>
        <p:nvSpPr>
          <p:cNvPr id="19" name="Slide Number Placeholder 5">
            <a:extLst>
              <a:ext uri="{FF2B5EF4-FFF2-40B4-BE49-F238E27FC236}">
                <a16:creationId xmlns:a16="http://schemas.microsoft.com/office/drawing/2014/main" id="{EA38C4B1-7CC9-4A18-95E9-C8A2224CAAD5}"/>
              </a:ext>
            </a:extLst>
          </p:cNvPr>
          <p:cNvSpPr txBox="1">
            <a:spLocks/>
          </p:cNvSpPr>
          <p:nvPr/>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ext Box 2">
            <a:extLst>
              <a:ext uri="{FF2B5EF4-FFF2-40B4-BE49-F238E27FC236}">
                <a16:creationId xmlns:a16="http://schemas.microsoft.com/office/drawing/2014/main" id="{4CDFB0C5-FC1F-4A3C-BC24-756E84F51729}"/>
              </a:ext>
            </a:extLst>
          </p:cNvPr>
          <p:cNvSpPr txBox="1">
            <a:spLocks noChangeArrowheads="1"/>
          </p:cNvSpPr>
          <p:nvPr/>
        </p:nvSpPr>
        <p:spPr bwMode="auto">
          <a:xfrm>
            <a:off x="1010093" y="6296454"/>
            <a:ext cx="9993063"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0" i="0" u="none" strike="noStrike" kern="1200" cap="none" spc="0" normalizeH="0" baseline="0" noProof="0" dirty="0">
                <a:ln>
                  <a:noFill/>
                </a:ln>
                <a:solidFill>
                  <a:prstClr val="white"/>
                </a:solidFill>
                <a:effectLst/>
                <a:uLnTx/>
                <a:uFillTx/>
                <a:latin typeface="Arial" pitchFamily="34" charset="0"/>
                <a:ea typeface="SimSun" pitchFamily="2" charset="-122"/>
                <a:cs typeface="+mn-cs"/>
              </a:rPr>
              <a:t>Rounding may cause percentages to total more or less than 100.</a:t>
            </a:r>
          </a:p>
        </p:txBody>
      </p:sp>
      <p:sp>
        <p:nvSpPr>
          <p:cNvPr id="3" name="Content Placeholder 2">
            <a:extLst>
              <a:ext uri="{FF2B5EF4-FFF2-40B4-BE49-F238E27FC236}">
                <a16:creationId xmlns:a16="http://schemas.microsoft.com/office/drawing/2014/main" id="{CDB795EC-0A24-6FD9-2361-E8417DEFFAC1}"/>
              </a:ext>
            </a:extLst>
          </p:cNvPr>
          <p:cNvSpPr>
            <a:spLocks noGrp="1"/>
          </p:cNvSpPr>
          <p:nvPr>
            <p:ph idx="1"/>
          </p:nvPr>
        </p:nvSpPr>
        <p:spPr>
          <a:xfrm>
            <a:off x="54864" y="1298448"/>
            <a:ext cx="9153144" cy="484262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250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20830160-1A48-4643-9755-F616CBAC3D8C}"/>
              </a:ext>
            </a:extLst>
          </p:cNvPr>
          <p:cNvSpPr>
            <a:spLocks noGrp="1"/>
          </p:cNvSpPr>
          <p:nvPr>
            <p:ph type="body" sz="quarter" idx="12"/>
          </p:nvPr>
        </p:nvSpPr>
        <p:spPr>
          <a:xfrm>
            <a:off x="7050024" y="1472184"/>
            <a:ext cx="5138928" cy="320040"/>
          </a:xfrm>
        </p:spPr>
        <p:txBody>
          <a:bodyPr>
            <a:noAutofit/>
          </a:bodyPr>
          <a:lstStyle>
            <a:lvl1pPr marL="0" indent="0" algn="ctr">
              <a:lnSpc>
                <a:spcPct val="80000"/>
              </a:lnSpc>
              <a:spcBef>
                <a:spcPts val="0"/>
              </a:spcBef>
              <a:buNone/>
              <a:defRPr sz="2400"/>
            </a:lvl1pPr>
          </a:lstStyle>
          <a:p>
            <a:pPr lvl="0"/>
            <a:r>
              <a:rPr lang="en-US"/>
              <a:t>Click to edit Master text styles</a:t>
            </a:r>
          </a:p>
        </p:txBody>
      </p:sp>
      <p:sp>
        <p:nvSpPr>
          <p:cNvPr id="11" name="Text Placeholder 16">
            <a:extLst>
              <a:ext uri="{FF2B5EF4-FFF2-40B4-BE49-F238E27FC236}">
                <a16:creationId xmlns:a16="http://schemas.microsoft.com/office/drawing/2014/main" id="{3E1D78DE-129C-4089-9A2C-97117DDCB96C}"/>
              </a:ext>
            </a:extLst>
          </p:cNvPr>
          <p:cNvSpPr>
            <a:spLocks noGrp="1"/>
          </p:cNvSpPr>
          <p:nvPr>
            <p:ph type="body" sz="quarter" idx="13"/>
          </p:nvPr>
        </p:nvSpPr>
        <p:spPr>
          <a:xfrm>
            <a:off x="7050024" y="1792224"/>
            <a:ext cx="5138928" cy="1271016"/>
          </a:xfrm>
        </p:spPr>
        <p:txBody>
          <a:bodyPr>
            <a:normAutofit/>
          </a:bodyPr>
          <a:lstStyle>
            <a:lvl1pPr marL="0" indent="0" algn="l">
              <a:lnSpc>
                <a:spcPct val="100000"/>
              </a:lnSpc>
              <a:spcBef>
                <a:spcPts val="0"/>
              </a:spcBef>
              <a:buNone/>
              <a:defRPr sz="2400"/>
            </a:lvl1pPr>
          </a:lstStyle>
          <a:p>
            <a:pPr lvl="0"/>
            <a:r>
              <a:rPr lang="en-US"/>
              <a:t>Click to edit Master text styles</a:t>
            </a:r>
          </a:p>
        </p:txBody>
      </p:sp>
      <p:sp>
        <p:nvSpPr>
          <p:cNvPr id="12" name="Text Placeholder 18">
            <a:extLst>
              <a:ext uri="{FF2B5EF4-FFF2-40B4-BE49-F238E27FC236}">
                <a16:creationId xmlns:a16="http://schemas.microsoft.com/office/drawing/2014/main" id="{1423F4F3-6B8E-4E47-8915-AAE884083B72}"/>
              </a:ext>
            </a:extLst>
          </p:cNvPr>
          <p:cNvSpPr>
            <a:spLocks noGrp="1"/>
          </p:cNvSpPr>
          <p:nvPr>
            <p:ph type="body" sz="quarter" idx="14"/>
          </p:nvPr>
        </p:nvSpPr>
        <p:spPr>
          <a:xfrm>
            <a:off x="7050024" y="2935224"/>
            <a:ext cx="5138928" cy="1271016"/>
          </a:xfrm>
        </p:spPr>
        <p:txBody>
          <a:bodyPr>
            <a:normAutofit/>
          </a:bodyPr>
          <a:lstStyle>
            <a:lvl1pPr marL="0" indent="0" algn="l">
              <a:lnSpc>
                <a:spcPct val="100000"/>
              </a:lnSpc>
              <a:spcBef>
                <a:spcPts val="0"/>
              </a:spcBef>
              <a:buNone/>
              <a:defRPr sz="2400"/>
            </a:lvl1pPr>
          </a:lstStyle>
          <a:p>
            <a:pPr lvl="0"/>
            <a:r>
              <a:rPr lang="en-US"/>
              <a:t>Click to edit Master text styles</a:t>
            </a:r>
          </a:p>
        </p:txBody>
      </p:sp>
      <p:sp>
        <p:nvSpPr>
          <p:cNvPr id="15" name="Freeform 14">
            <a:extLst>
              <a:ext uri="{FF2B5EF4-FFF2-40B4-BE49-F238E27FC236}">
                <a16:creationId xmlns:a16="http://schemas.microsoft.com/office/drawing/2014/main" id="{178F6A27-E48B-477F-A7DE-BC6E6DBE733C}"/>
              </a:ext>
            </a:extLst>
          </p:cNvPr>
          <p:cNvSpPr/>
          <p:nvPr/>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53E7C50-1030-4703-9655-561234927657}"/>
              </a:ext>
            </a:extLst>
          </p:cNvPr>
          <p:cNvSpPr/>
          <p:nvPr/>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itle 3">
            <a:extLst>
              <a:ext uri="{FF2B5EF4-FFF2-40B4-BE49-F238E27FC236}">
                <a16:creationId xmlns:a16="http://schemas.microsoft.com/office/drawing/2014/main" id="{E1D94989-E2AF-41B9-980D-61D9F96D8FBB}"/>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pic>
        <p:nvPicPr>
          <p:cNvPr id="18" name="Picture 17">
            <a:extLst>
              <a:ext uri="{FF2B5EF4-FFF2-40B4-BE49-F238E27FC236}">
                <a16:creationId xmlns:a16="http://schemas.microsoft.com/office/drawing/2014/main" id="{21BD6C4D-3EEC-45BD-BE6A-43BC08EE839F}"/>
              </a:ext>
            </a:extLst>
          </p:cNvPr>
          <p:cNvPicPr>
            <a:picLocks noChangeAspect="1"/>
          </p:cNvPicPr>
          <p:nvPr/>
        </p:nvPicPr>
        <p:blipFill>
          <a:blip r:embed="rId2"/>
          <a:stretch>
            <a:fillRect/>
          </a:stretch>
        </p:blipFill>
        <p:spPr>
          <a:xfrm>
            <a:off x="680321" y="6214320"/>
            <a:ext cx="742079" cy="406619"/>
          </a:xfrm>
          <a:prstGeom prst="rect">
            <a:avLst/>
          </a:prstGeom>
        </p:spPr>
      </p:pic>
      <p:sp>
        <p:nvSpPr>
          <p:cNvPr id="19" name="Slide Number Placeholder 5">
            <a:extLst>
              <a:ext uri="{FF2B5EF4-FFF2-40B4-BE49-F238E27FC236}">
                <a16:creationId xmlns:a16="http://schemas.microsoft.com/office/drawing/2014/main" id="{37C3FCCC-03E0-45F1-BAAE-23E44FB388D3}"/>
              </a:ext>
            </a:extLst>
          </p:cNvPr>
          <p:cNvSpPr txBox="1">
            <a:spLocks/>
          </p:cNvSpPr>
          <p:nvPr/>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 Box 2">
            <a:extLst>
              <a:ext uri="{FF2B5EF4-FFF2-40B4-BE49-F238E27FC236}">
                <a16:creationId xmlns:a16="http://schemas.microsoft.com/office/drawing/2014/main" id="{3E41D10D-9E79-4C0F-B86D-1BEA0688EBF4}"/>
              </a:ext>
            </a:extLst>
          </p:cNvPr>
          <p:cNvSpPr txBox="1">
            <a:spLocks noChangeArrowheads="1"/>
          </p:cNvSpPr>
          <p:nvPr/>
        </p:nvSpPr>
        <p:spPr bwMode="auto">
          <a:xfrm>
            <a:off x="1010093" y="6296454"/>
            <a:ext cx="9993063"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0" i="0" u="none" strike="noStrike" kern="1200" cap="none" spc="0" normalizeH="0" baseline="0" noProof="0" dirty="0">
                <a:ln>
                  <a:noFill/>
                </a:ln>
                <a:solidFill>
                  <a:prstClr val="white"/>
                </a:solidFill>
                <a:effectLst/>
                <a:uLnTx/>
                <a:uFillTx/>
                <a:latin typeface="Arial" pitchFamily="34" charset="0"/>
                <a:ea typeface="SimSun" pitchFamily="2" charset="-122"/>
                <a:cs typeface="+mn-cs"/>
              </a:rPr>
              <a:t>Rounding may cause percentages to total more or less than 100.</a:t>
            </a:r>
          </a:p>
        </p:txBody>
      </p:sp>
      <p:sp>
        <p:nvSpPr>
          <p:cNvPr id="3" name="Content Placeholder 2">
            <a:extLst>
              <a:ext uri="{FF2B5EF4-FFF2-40B4-BE49-F238E27FC236}">
                <a16:creationId xmlns:a16="http://schemas.microsoft.com/office/drawing/2014/main" id="{CDB795EC-0A24-6FD9-2361-E8417DEFFAC1}"/>
              </a:ext>
            </a:extLst>
          </p:cNvPr>
          <p:cNvSpPr>
            <a:spLocks noGrp="1"/>
          </p:cNvSpPr>
          <p:nvPr>
            <p:ph idx="1"/>
          </p:nvPr>
        </p:nvSpPr>
        <p:spPr>
          <a:xfrm>
            <a:off x="310896" y="1335024"/>
            <a:ext cx="8193024" cy="480604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604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795EC-0A24-6FD9-2361-E8417DEFFAC1}"/>
              </a:ext>
            </a:extLst>
          </p:cNvPr>
          <p:cNvSpPr>
            <a:spLocks noGrp="1"/>
          </p:cNvSpPr>
          <p:nvPr>
            <p:ph idx="1"/>
          </p:nvPr>
        </p:nvSpPr>
        <p:spPr>
          <a:xfrm>
            <a:off x="838200" y="1298448"/>
            <a:ext cx="10515600" cy="487375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14">
            <a:extLst>
              <a:ext uri="{FF2B5EF4-FFF2-40B4-BE49-F238E27FC236}">
                <a16:creationId xmlns:a16="http://schemas.microsoft.com/office/drawing/2014/main" id="{B55A1828-2A21-4637-8B99-C45EF9B7742C}"/>
              </a:ext>
            </a:extLst>
          </p:cNvPr>
          <p:cNvSpPr/>
          <p:nvPr/>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76E724A-35E1-4EE2-ACAB-8F8F0F61C104}"/>
              </a:ext>
            </a:extLst>
          </p:cNvPr>
          <p:cNvSpPr/>
          <p:nvPr/>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3">
            <a:extLst>
              <a:ext uri="{FF2B5EF4-FFF2-40B4-BE49-F238E27FC236}">
                <a16:creationId xmlns:a16="http://schemas.microsoft.com/office/drawing/2014/main" id="{F4E37B49-BFDF-4E77-BCE9-A19B5411F043}"/>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pic>
        <p:nvPicPr>
          <p:cNvPr id="15" name="Picture 14">
            <a:extLst>
              <a:ext uri="{FF2B5EF4-FFF2-40B4-BE49-F238E27FC236}">
                <a16:creationId xmlns:a16="http://schemas.microsoft.com/office/drawing/2014/main" id="{5B5B2E71-8EB3-40E6-8C1D-8D89B7FBA099}"/>
              </a:ext>
            </a:extLst>
          </p:cNvPr>
          <p:cNvPicPr>
            <a:picLocks noChangeAspect="1"/>
          </p:cNvPicPr>
          <p:nvPr/>
        </p:nvPicPr>
        <p:blipFill>
          <a:blip r:embed="rId2"/>
          <a:stretch>
            <a:fillRect/>
          </a:stretch>
        </p:blipFill>
        <p:spPr>
          <a:xfrm>
            <a:off x="680321" y="6214320"/>
            <a:ext cx="742079" cy="406619"/>
          </a:xfrm>
          <a:prstGeom prst="rect">
            <a:avLst/>
          </a:prstGeom>
        </p:spPr>
      </p:pic>
      <p:sp>
        <p:nvSpPr>
          <p:cNvPr id="16" name="Slide Number Placeholder 5">
            <a:extLst>
              <a:ext uri="{FF2B5EF4-FFF2-40B4-BE49-F238E27FC236}">
                <a16:creationId xmlns:a16="http://schemas.microsoft.com/office/drawing/2014/main" id="{BF0E3A06-A39C-4508-AC35-43CFF40208F7}"/>
              </a:ext>
            </a:extLst>
          </p:cNvPr>
          <p:cNvSpPr txBox="1">
            <a:spLocks/>
          </p:cNvSpPr>
          <p:nvPr/>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ext Placeholder 14">
            <a:extLst>
              <a:ext uri="{FF2B5EF4-FFF2-40B4-BE49-F238E27FC236}">
                <a16:creationId xmlns:a16="http://schemas.microsoft.com/office/drawing/2014/main" id="{2523FF7B-BDF8-4A7A-84DB-34FD8F5F36B3}"/>
              </a:ext>
            </a:extLst>
          </p:cNvPr>
          <p:cNvSpPr>
            <a:spLocks noGrp="1"/>
          </p:cNvSpPr>
          <p:nvPr>
            <p:ph type="body" sz="quarter" idx="13"/>
          </p:nvPr>
        </p:nvSpPr>
        <p:spPr>
          <a:xfrm>
            <a:off x="2916936" y="6328986"/>
            <a:ext cx="6345936" cy="320040"/>
          </a:xfrm>
        </p:spPr>
        <p:txBody>
          <a:bodyPr>
            <a:normAutofit/>
          </a:bodyPr>
          <a:lstStyle>
            <a:lvl1pPr marL="0" indent="0" algn="ctr">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76222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795EC-0A24-6FD9-2361-E8417DEFFAC1}"/>
              </a:ext>
            </a:extLst>
          </p:cNvPr>
          <p:cNvSpPr>
            <a:spLocks noGrp="1"/>
          </p:cNvSpPr>
          <p:nvPr>
            <p:ph idx="1"/>
          </p:nvPr>
        </p:nvSpPr>
        <p:spPr>
          <a:xfrm>
            <a:off x="838200" y="1344168"/>
            <a:ext cx="10515600" cy="487015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reeform 14">
            <a:extLst>
              <a:ext uri="{FF2B5EF4-FFF2-40B4-BE49-F238E27FC236}">
                <a16:creationId xmlns:a16="http://schemas.microsoft.com/office/drawing/2014/main" id="{AD826D12-362C-487C-A340-EBC0AD1753B3}"/>
              </a:ext>
            </a:extLst>
          </p:cNvPr>
          <p:cNvSpPr/>
          <p:nvPr/>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3C90B14-6734-4E1E-94EB-9D90686DB79A}"/>
              </a:ext>
            </a:extLst>
          </p:cNvPr>
          <p:cNvSpPr/>
          <p:nvPr/>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3">
            <a:extLst>
              <a:ext uri="{FF2B5EF4-FFF2-40B4-BE49-F238E27FC236}">
                <a16:creationId xmlns:a16="http://schemas.microsoft.com/office/drawing/2014/main" id="{03D9E101-BCE1-444F-8E57-7C432779FA85}"/>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pic>
        <p:nvPicPr>
          <p:cNvPr id="13" name="Picture 12">
            <a:extLst>
              <a:ext uri="{FF2B5EF4-FFF2-40B4-BE49-F238E27FC236}">
                <a16:creationId xmlns:a16="http://schemas.microsoft.com/office/drawing/2014/main" id="{122B1380-B3C2-4BDC-8546-AB8D271645A0}"/>
              </a:ext>
            </a:extLst>
          </p:cNvPr>
          <p:cNvPicPr>
            <a:picLocks noChangeAspect="1"/>
          </p:cNvPicPr>
          <p:nvPr/>
        </p:nvPicPr>
        <p:blipFill>
          <a:blip r:embed="rId2"/>
          <a:stretch>
            <a:fillRect/>
          </a:stretch>
        </p:blipFill>
        <p:spPr>
          <a:xfrm>
            <a:off x="680321" y="6214320"/>
            <a:ext cx="742079" cy="406619"/>
          </a:xfrm>
          <a:prstGeom prst="rect">
            <a:avLst/>
          </a:prstGeom>
        </p:spPr>
      </p:pic>
      <p:sp>
        <p:nvSpPr>
          <p:cNvPr id="15" name="Slide Number Placeholder 5">
            <a:extLst>
              <a:ext uri="{FF2B5EF4-FFF2-40B4-BE49-F238E27FC236}">
                <a16:creationId xmlns:a16="http://schemas.microsoft.com/office/drawing/2014/main" id="{FB53C410-85D8-4035-96F7-62B68B7A7E2C}"/>
              </a:ext>
            </a:extLst>
          </p:cNvPr>
          <p:cNvSpPr txBox="1">
            <a:spLocks/>
          </p:cNvSpPr>
          <p:nvPr/>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0816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795EC-0A24-6FD9-2361-E8417DEFFAC1}"/>
              </a:ext>
            </a:extLst>
          </p:cNvPr>
          <p:cNvSpPr>
            <a:spLocks noGrp="1"/>
          </p:cNvSpPr>
          <p:nvPr>
            <p:ph idx="1"/>
          </p:nvPr>
        </p:nvSpPr>
        <p:spPr>
          <a:xfrm>
            <a:off x="838200" y="1298448"/>
            <a:ext cx="10515600" cy="487375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reeform 14">
            <a:extLst>
              <a:ext uri="{FF2B5EF4-FFF2-40B4-BE49-F238E27FC236}">
                <a16:creationId xmlns:a16="http://schemas.microsoft.com/office/drawing/2014/main" id="{6A3CFBE4-1CEA-447F-AF96-1ED718FA458B}"/>
              </a:ext>
            </a:extLst>
          </p:cNvPr>
          <p:cNvSpPr/>
          <p:nvPr/>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9B9010A-41C8-4970-95D5-F189D365675A}"/>
              </a:ext>
            </a:extLst>
          </p:cNvPr>
          <p:cNvSpPr/>
          <p:nvPr/>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3">
            <a:extLst>
              <a:ext uri="{FF2B5EF4-FFF2-40B4-BE49-F238E27FC236}">
                <a16:creationId xmlns:a16="http://schemas.microsoft.com/office/drawing/2014/main" id="{282F97C7-A7BF-40CF-B890-586843EAD1CB}"/>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pic>
        <p:nvPicPr>
          <p:cNvPr id="13" name="Picture 12">
            <a:extLst>
              <a:ext uri="{FF2B5EF4-FFF2-40B4-BE49-F238E27FC236}">
                <a16:creationId xmlns:a16="http://schemas.microsoft.com/office/drawing/2014/main" id="{41DD64F0-D688-486D-B49F-25D55E0B5E18}"/>
              </a:ext>
            </a:extLst>
          </p:cNvPr>
          <p:cNvPicPr>
            <a:picLocks noChangeAspect="1"/>
          </p:cNvPicPr>
          <p:nvPr/>
        </p:nvPicPr>
        <p:blipFill>
          <a:blip r:embed="rId2"/>
          <a:stretch>
            <a:fillRect/>
          </a:stretch>
        </p:blipFill>
        <p:spPr>
          <a:xfrm>
            <a:off x="680321" y="6214320"/>
            <a:ext cx="742079" cy="406619"/>
          </a:xfrm>
          <a:prstGeom prst="rect">
            <a:avLst/>
          </a:prstGeom>
        </p:spPr>
      </p:pic>
      <p:sp>
        <p:nvSpPr>
          <p:cNvPr id="15" name="Slide Number Placeholder 5">
            <a:extLst>
              <a:ext uri="{FF2B5EF4-FFF2-40B4-BE49-F238E27FC236}">
                <a16:creationId xmlns:a16="http://schemas.microsoft.com/office/drawing/2014/main" id="{B1251BB2-483D-4F95-B4EB-EC26C62C8278}"/>
              </a:ext>
            </a:extLst>
          </p:cNvPr>
          <p:cNvSpPr txBox="1">
            <a:spLocks/>
          </p:cNvSpPr>
          <p:nvPr/>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93448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0AA3A231-0822-CBAB-F1FF-ECBA66B1BC5D}"/>
              </a:ext>
            </a:extLst>
          </p:cNvPr>
          <p:cNvSpPr/>
          <p:nvPr/>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Date Placeholder 1"/>
          <p:cNvSpPr>
            <a:spLocks noGrp="1"/>
          </p:cNvSpPr>
          <p:nvPr>
            <p:ph type="dt" sz="half" idx="10"/>
          </p:nvPr>
        </p:nvSpPr>
        <p:spPr>
          <a:xfrm>
            <a:off x="1551008" y="6356350"/>
            <a:ext cx="2030392" cy="365125"/>
          </a:xfrm>
        </p:spPr>
        <p:txBody>
          <a:bodyPr/>
          <a:lstStyle/>
          <a:p>
            <a:fld id="{FA57850D-2AED-4976-AC89-04989929C63F}"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FA7EA-CC3E-45CC-8DD6-D2E5FEF00BEB}" type="slidenum">
              <a:rPr lang="en-US" smtClean="0"/>
              <a:t>‹#›</a:t>
            </a:fld>
            <a:endParaRPr lang="en-US"/>
          </a:p>
        </p:txBody>
      </p:sp>
      <p:sp>
        <p:nvSpPr>
          <p:cNvPr id="12" name="Slide Number Placeholder 5"/>
          <p:cNvSpPr txBox="1">
            <a:spLocks/>
          </p:cNvSpPr>
          <p:nvPr/>
        </p:nvSpPr>
        <p:spPr>
          <a:xfrm>
            <a:off x="11108525" y="6189967"/>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A19E01-6FA7-4F2D-BD5B-0499F6E6E2C4}" type="slidenum">
              <a:rPr kumimoji="0" lang="en-US" sz="2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0" name="Picture 19">
            <a:extLst>
              <a:ext uri="{FF2B5EF4-FFF2-40B4-BE49-F238E27FC236}">
                <a16:creationId xmlns:a16="http://schemas.microsoft.com/office/drawing/2014/main" id="{AD971BAC-9D4D-5B8B-3AF9-707926DAEC5E}"/>
              </a:ext>
            </a:extLst>
          </p:cNvPr>
          <p:cNvPicPr>
            <a:picLocks noChangeAspect="1"/>
          </p:cNvPicPr>
          <p:nvPr/>
        </p:nvPicPr>
        <p:blipFill>
          <a:blip r:embed="rId2"/>
          <a:stretch>
            <a:fillRect/>
          </a:stretch>
        </p:blipFill>
        <p:spPr>
          <a:xfrm>
            <a:off x="680321" y="6214320"/>
            <a:ext cx="742079" cy="406619"/>
          </a:xfrm>
          <a:prstGeom prst="rect">
            <a:avLst/>
          </a:prstGeom>
        </p:spPr>
      </p:pic>
      <p:sp>
        <p:nvSpPr>
          <p:cNvPr id="5" name="Title 4">
            <a:extLst>
              <a:ext uri="{FF2B5EF4-FFF2-40B4-BE49-F238E27FC236}">
                <a16:creationId xmlns:a16="http://schemas.microsoft.com/office/drawing/2014/main" id="{7FD361B8-0BC0-4D29-99FA-D42FFDF116A5}"/>
              </a:ext>
            </a:extLst>
          </p:cNvPr>
          <p:cNvSpPr>
            <a:spLocks noGrp="1"/>
          </p:cNvSpPr>
          <p:nvPr>
            <p:ph type="title"/>
          </p:nvPr>
        </p:nvSpPr>
        <p:spPr>
          <a:xfrm>
            <a:off x="838200" y="2766219"/>
            <a:ext cx="10515600" cy="1325563"/>
          </a:xfrm>
        </p:spPr>
        <p:txBody>
          <a:bodyPr>
            <a:normAutofit/>
          </a:bodyPr>
          <a:lstStyle>
            <a:lvl1pPr>
              <a:defRPr sz="4800" b="1">
                <a:solidFill>
                  <a:srgbClr val="00A0AF"/>
                </a:solidFill>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DFEBF4B6-F9FE-4BC3-8DBB-00D46E7FFB0D}"/>
              </a:ext>
            </a:extLst>
          </p:cNvPr>
          <p:cNvGrpSpPr/>
          <p:nvPr/>
        </p:nvGrpSpPr>
        <p:grpSpPr>
          <a:xfrm>
            <a:off x="8197173" y="850257"/>
            <a:ext cx="3149975" cy="2689185"/>
            <a:chOff x="6091315" y="1613768"/>
            <a:chExt cx="4395018" cy="3752107"/>
          </a:xfrm>
        </p:grpSpPr>
        <p:grpSp>
          <p:nvGrpSpPr>
            <p:cNvPr id="10" name="Group 9">
              <a:extLst>
                <a:ext uri="{FF2B5EF4-FFF2-40B4-BE49-F238E27FC236}">
                  <a16:creationId xmlns:a16="http://schemas.microsoft.com/office/drawing/2014/main" id="{A4C9A51A-0021-49C5-82E0-D46454CADC72}"/>
                </a:ext>
              </a:extLst>
            </p:cNvPr>
            <p:cNvGrpSpPr>
              <a:grpSpLocks/>
            </p:cNvGrpSpPr>
            <p:nvPr/>
          </p:nvGrpSpPr>
          <p:grpSpPr bwMode="auto">
            <a:xfrm>
              <a:off x="6091315" y="1613768"/>
              <a:ext cx="4395018" cy="3752107"/>
              <a:chOff x="177" y="912"/>
              <a:chExt cx="3047" cy="3187"/>
            </a:xfrm>
          </p:grpSpPr>
          <p:sp>
            <p:nvSpPr>
              <p:cNvPr id="13" name="Freeform 3">
                <a:extLst>
                  <a:ext uri="{FF2B5EF4-FFF2-40B4-BE49-F238E27FC236}">
                    <a16:creationId xmlns:a16="http://schemas.microsoft.com/office/drawing/2014/main" id="{070E8197-2BD2-4A39-A1EA-B774AE7469B2}"/>
                  </a:ext>
                </a:extLst>
              </p:cNvPr>
              <p:cNvSpPr>
                <a:spLocks noChangeArrowheads="1"/>
              </p:cNvSpPr>
              <p:nvPr/>
            </p:nvSpPr>
            <p:spPr bwMode="auto">
              <a:xfrm>
                <a:off x="2173" y="2307"/>
                <a:ext cx="240" cy="260"/>
              </a:xfrm>
              <a:custGeom>
                <a:avLst/>
                <a:gdLst>
                  <a:gd name="T0" fmla="*/ 60 w 273"/>
                  <a:gd name="T1" fmla="*/ 50 h 272"/>
                  <a:gd name="T2" fmla="*/ 10 w 273"/>
                  <a:gd name="T3" fmla="*/ 50 h 272"/>
                  <a:gd name="T4" fmla="*/ 25 w 273"/>
                  <a:gd name="T5" fmla="*/ 33 h 272"/>
                  <a:gd name="T6" fmla="*/ 25 w 273"/>
                  <a:gd name="T7" fmla="*/ 29 h 272"/>
                  <a:gd name="T8" fmla="*/ 17 w 273"/>
                  <a:gd name="T9" fmla="*/ 24 h 272"/>
                  <a:gd name="T10" fmla="*/ 18 w 273"/>
                  <a:gd name="T11" fmla="*/ 33 h 272"/>
                  <a:gd name="T12" fmla="*/ 11 w 273"/>
                  <a:gd name="T13" fmla="*/ 32 h 272"/>
                  <a:gd name="T14" fmla="*/ 10 w 273"/>
                  <a:gd name="T15" fmla="*/ 32 h 272"/>
                  <a:gd name="T16" fmla="*/ 11 w 273"/>
                  <a:gd name="T17" fmla="*/ 22 h 272"/>
                  <a:gd name="T18" fmla="*/ 4 w 273"/>
                  <a:gd name="T19" fmla="*/ 21 h 272"/>
                  <a:gd name="T20" fmla="*/ 0 w 273"/>
                  <a:gd name="T21" fmla="*/ 0 h 272"/>
                  <a:gd name="T22" fmla="*/ 55 w 273"/>
                  <a:gd name="T23" fmla="*/ 1 h 272"/>
                  <a:gd name="T24" fmla="*/ 60 w 273"/>
                  <a:gd name="T25" fmla="*/ 1 h 272"/>
                  <a:gd name="T26" fmla="*/ 60 w 273"/>
                  <a:gd name="T27" fmla="*/ 50 h 2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3"/>
                  <a:gd name="T43" fmla="*/ 0 h 272"/>
                  <a:gd name="T44" fmla="*/ 273 w 273"/>
                  <a:gd name="T45" fmla="*/ 272 h 2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3" h="272">
                    <a:moveTo>
                      <a:pt x="273" y="272"/>
                    </a:moveTo>
                    <a:lnTo>
                      <a:pt x="45" y="272"/>
                    </a:lnTo>
                    <a:lnTo>
                      <a:pt x="114" y="186"/>
                    </a:lnTo>
                    <a:lnTo>
                      <a:pt x="113" y="149"/>
                    </a:lnTo>
                    <a:lnTo>
                      <a:pt x="80" y="126"/>
                    </a:lnTo>
                    <a:lnTo>
                      <a:pt x="82" y="182"/>
                    </a:lnTo>
                    <a:lnTo>
                      <a:pt x="54" y="175"/>
                    </a:lnTo>
                    <a:lnTo>
                      <a:pt x="44" y="168"/>
                    </a:lnTo>
                    <a:lnTo>
                      <a:pt x="50" y="113"/>
                    </a:lnTo>
                    <a:lnTo>
                      <a:pt x="2" y="107"/>
                    </a:lnTo>
                    <a:lnTo>
                      <a:pt x="0" y="0"/>
                    </a:lnTo>
                    <a:lnTo>
                      <a:pt x="249" y="1"/>
                    </a:lnTo>
                    <a:lnTo>
                      <a:pt x="272" y="1"/>
                    </a:lnTo>
                    <a:lnTo>
                      <a:pt x="273" y="272"/>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
                <a:extLst>
                  <a:ext uri="{FF2B5EF4-FFF2-40B4-BE49-F238E27FC236}">
                    <a16:creationId xmlns:a16="http://schemas.microsoft.com/office/drawing/2014/main" id="{E7CF63A2-B336-4D60-AD40-44F8020DD1A7}"/>
                  </a:ext>
                </a:extLst>
              </p:cNvPr>
              <p:cNvSpPr>
                <a:spLocks noChangeArrowheads="1"/>
              </p:cNvSpPr>
              <p:nvPr/>
            </p:nvSpPr>
            <p:spPr bwMode="auto">
              <a:xfrm>
                <a:off x="2964" y="2610"/>
                <a:ext cx="192" cy="175"/>
              </a:xfrm>
              <a:custGeom>
                <a:avLst/>
                <a:gdLst>
                  <a:gd name="T0" fmla="*/ 44 w 219"/>
                  <a:gd name="T1" fmla="*/ 36 h 182"/>
                  <a:gd name="T2" fmla="*/ 35 w 219"/>
                  <a:gd name="T3" fmla="*/ 35 h 182"/>
                  <a:gd name="T4" fmla="*/ 35 w 219"/>
                  <a:gd name="T5" fmla="*/ 43 h 182"/>
                  <a:gd name="T6" fmla="*/ 1 w 219"/>
                  <a:gd name="T7" fmla="*/ 43 h 182"/>
                  <a:gd name="T8" fmla="*/ 0 w 219"/>
                  <a:gd name="T9" fmla="*/ 0 h 182"/>
                  <a:gd name="T10" fmla="*/ 32 w 219"/>
                  <a:gd name="T11" fmla="*/ 1 h 182"/>
                  <a:gd name="T12" fmla="*/ 44 w 219"/>
                  <a:gd name="T13" fmla="*/ 36 h 182"/>
                  <a:gd name="T14" fmla="*/ 0 60000 65536"/>
                  <a:gd name="T15" fmla="*/ 0 60000 65536"/>
                  <a:gd name="T16" fmla="*/ 0 60000 65536"/>
                  <a:gd name="T17" fmla="*/ 0 60000 65536"/>
                  <a:gd name="T18" fmla="*/ 0 60000 65536"/>
                  <a:gd name="T19" fmla="*/ 0 60000 65536"/>
                  <a:gd name="T20" fmla="*/ 0 60000 65536"/>
                  <a:gd name="T21" fmla="*/ 0 w 219"/>
                  <a:gd name="T22" fmla="*/ 0 h 182"/>
                  <a:gd name="T23" fmla="*/ 219 w 219"/>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182">
                    <a:moveTo>
                      <a:pt x="219" y="153"/>
                    </a:moveTo>
                    <a:lnTo>
                      <a:pt x="180" y="152"/>
                    </a:lnTo>
                    <a:lnTo>
                      <a:pt x="180" y="182"/>
                    </a:lnTo>
                    <a:lnTo>
                      <a:pt x="1" y="182"/>
                    </a:lnTo>
                    <a:lnTo>
                      <a:pt x="0" y="0"/>
                    </a:lnTo>
                    <a:lnTo>
                      <a:pt x="163" y="1"/>
                    </a:lnTo>
                    <a:lnTo>
                      <a:pt x="219" y="153"/>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5">
                <a:extLst>
                  <a:ext uri="{FF2B5EF4-FFF2-40B4-BE49-F238E27FC236}">
                    <a16:creationId xmlns:a16="http://schemas.microsoft.com/office/drawing/2014/main" id="{141427F7-1960-433D-9D4B-64EA4454577E}"/>
                  </a:ext>
                </a:extLst>
              </p:cNvPr>
              <p:cNvSpPr>
                <a:spLocks noChangeArrowheads="1"/>
              </p:cNvSpPr>
              <p:nvPr/>
            </p:nvSpPr>
            <p:spPr bwMode="auto">
              <a:xfrm>
                <a:off x="2882" y="2901"/>
                <a:ext cx="342" cy="320"/>
              </a:xfrm>
              <a:custGeom>
                <a:avLst/>
                <a:gdLst>
                  <a:gd name="T0" fmla="*/ 82 w 389"/>
                  <a:gd name="T1" fmla="*/ 59 h 335"/>
                  <a:gd name="T2" fmla="*/ 1 w 389"/>
                  <a:gd name="T3" fmla="*/ 58 h 335"/>
                  <a:gd name="T4" fmla="*/ 0 w 389"/>
                  <a:gd name="T5" fmla="*/ 21 h 335"/>
                  <a:gd name="T6" fmla="*/ 7 w 389"/>
                  <a:gd name="T7" fmla="*/ 26 h 335"/>
                  <a:gd name="T8" fmla="*/ 16 w 389"/>
                  <a:gd name="T9" fmla="*/ 26 h 335"/>
                  <a:gd name="T10" fmla="*/ 19 w 389"/>
                  <a:gd name="T11" fmla="*/ 21 h 335"/>
                  <a:gd name="T12" fmla="*/ 18 w 389"/>
                  <a:gd name="T13" fmla="*/ 16 h 335"/>
                  <a:gd name="T14" fmla="*/ 27 w 389"/>
                  <a:gd name="T15" fmla="*/ 11 h 335"/>
                  <a:gd name="T16" fmla="*/ 27 w 389"/>
                  <a:gd name="T17" fmla="*/ 6 h 335"/>
                  <a:gd name="T18" fmla="*/ 82 w 389"/>
                  <a:gd name="T19" fmla="*/ 0 h 335"/>
                  <a:gd name="T20" fmla="*/ 86 w 389"/>
                  <a:gd name="T21" fmla="*/ 20 h 335"/>
                  <a:gd name="T22" fmla="*/ 82 w 389"/>
                  <a:gd name="T23" fmla="*/ 59 h 3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9"/>
                  <a:gd name="T37" fmla="*/ 0 h 335"/>
                  <a:gd name="T38" fmla="*/ 389 w 389"/>
                  <a:gd name="T39" fmla="*/ 335 h 3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9" h="335">
                    <a:moveTo>
                      <a:pt x="369" y="335"/>
                    </a:moveTo>
                    <a:lnTo>
                      <a:pt x="1" y="328"/>
                    </a:lnTo>
                    <a:lnTo>
                      <a:pt x="0" y="115"/>
                    </a:lnTo>
                    <a:lnTo>
                      <a:pt x="29" y="138"/>
                    </a:lnTo>
                    <a:lnTo>
                      <a:pt x="73" y="140"/>
                    </a:lnTo>
                    <a:lnTo>
                      <a:pt x="89" y="110"/>
                    </a:lnTo>
                    <a:lnTo>
                      <a:pt x="83" y="84"/>
                    </a:lnTo>
                    <a:lnTo>
                      <a:pt x="122" y="38"/>
                    </a:lnTo>
                    <a:lnTo>
                      <a:pt x="123" y="6"/>
                    </a:lnTo>
                    <a:lnTo>
                      <a:pt x="367" y="0"/>
                    </a:lnTo>
                    <a:lnTo>
                      <a:pt x="389" y="101"/>
                    </a:lnTo>
                    <a:lnTo>
                      <a:pt x="369" y="335"/>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6">
                <a:extLst>
                  <a:ext uri="{FF2B5EF4-FFF2-40B4-BE49-F238E27FC236}">
                    <a16:creationId xmlns:a16="http://schemas.microsoft.com/office/drawing/2014/main" id="{A5F1E894-AF08-405A-93B1-E94355744738}"/>
                  </a:ext>
                </a:extLst>
              </p:cNvPr>
              <p:cNvSpPr>
                <a:spLocks noChangeArrowheads="1"/>
              </p:cNvSpPr>
              <p:nvPr/>
            </p:nvSpPr>
            <p:spPr bwMode="auto">
              <a:xfrm>
                <a:off x="2883" y="3214"/>
                <a:ext cx="323" cy="187"/>
              </a:xfrm>
              <a:custGeom>
                <a:avLst/>
                <a:gdLst>
                  <a:gd name="T0" fmla="*/ 73 w 368"/>
                  <a:gd name="T1" fmla="*/ 38 h 195"/>
                  <a:gd name="T2" fmla="*/ 19 w 368"/>
                  <a:gd name="T3" fmla="*/ 42 h 195"/>
                  <a:gd name="T4" fmla="*/ 19 w 368"/>
                  <a:gd name="T5" fmla="*/ 38 h 195"/>
                  <a:gd name="T6" fmla="*/ 4 w 368"/>
                  <a:gd name="T7" fmla="*/ 38 h 195"/>
                  <a:gd name="T8" fmla="*/ 1 w 368"/>
                  <a:gd name="T9" fmla="*/ 12 h 195"/>
                  <a:gd name="T10" fmla="*/ 0 w 368"/>
                  <a:gd name="T11" fmla="*/ 0 h 195"/>
                  <a:gd name="T12" fmla="*/ 76 w 368"/>
                  <a:gd name="T13" fmla="*/ 7 h 195"/>
                  <a:gd name="T14" fmla="*/ 73 w 368"/>
                  <a:gd name="T15" fmla="*/ 38 h 195"/>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195"/>
                  <a:gd name="T26" fmla="*/ 368 w 368"/>
                  <a:gd name="T27" fmla="*/ 195 h 1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195">
                    <a:moveTo>
                      <a:pt x="348" y="185"/>
                    </a:moveTo>
                    <a:lnTo>
                      <a:pt x="92" y="195"/>
                    </a:lnTo>
                    <a:lnTo>
                      <a:pt x="92" y="184"/>
                    </a:lnTo>
                    <a:lnTo>
                      <a:pt x="4" y="183"/>
                    </a:lnTo>
                    <a:lnTo>
                      <a:pt x="1" y="39"/>
                    </a:lnTo>
                    <a:lnTo>
                      <a:pt x="0" y="0"/>
                    </a:lnTo>
                    <a:lnTo>
                      <a:pt x="368" y="7"/>
                    </a:lnTo>
                    <a:lnTo>
                      <a:pt x="348" y="185"/>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7">
                <a:extLst>
                  <a:ext uri="{FF2B5EF4-FFF2-40B4-BE49-F238E27FC236}">
                    <a16:creationId xmlns:a16="http://schemas.microsoft.com/office/drawing/2014/main" id="{0782DA17-C486-4979-8CFE-67525B7A90BA}"/>
                  </a:ext>
                </a:extLst>
              </p:cNvPr>
              <p:cNvSpPr>
                <a:spLocks noChangeArrowheads="1"/>
              </p:cNvSpPr>
              <p:nvPr/>
            </p:nvSpPr>
            <p:spPr bwMode="auto">
              <a:xfrm>
                <a:off x="2887" y="3390"/>
                <a:ext cx="302" cy="413"/>
              </a:xfrm>
              <a:custGeom>
                <a:avLst/>
                <a:gdLst>
                  <a:gd name="T0" fmla="*/ 36 w 344"/>
                  <a:gd name="T1" fmla="*/ 67 h 433"/>
                  <a:gd name="T2" fmla="*/ 34 w 344"/>
                  <a:gd name="T3" fmla="*/ 66 h 433"/>
                  <a:gd name="T4" fmla="*/ 22 w 344"/>
                  <a:gd name="T5" fmla="*/ 69 h 433"/>
                  <a:gd name="T6" fmla="*/ 16 w 344"/>
                  <a:gd name="T7" fmla="*/ 72 h 433"/>
                  <a:gd name="T8" fmla="*/ 7 w 344"/>
                  <a:gd name="T9" fmla="*/ 71 h 433"/>
                  <a:gd name="T10" fmla="*/ 7 w 344"/>
                  <a:gd name="T11" fmla="*/ 69 h 433"/>
                  <a:gd name="T12" fmla="*/ 4 w 344"/>
                  <a:gd name="T13" fmla="*/ 71 h 433"/>
                  <a:gd name="T14" fmla="*/ 4 w 344"/>
                  <a:gd name="T15" fmla="*/ 69 h 433"/>
                  <a:gd name="T16" fmla="*/ 4 w 344"/>
                  <a:gd name="T17" fmla="*/ 52 h 433"/>
                  <a:gd name="T18" fmla="*/ 0 w 344"/>
                  <a:gd name="T19" fmla="*/ 16 h 433"/>
                  <a:gd name="T20" fmla="*/ 0 w 344"/>
                  <a:gd name="T21" fmla="*/ 0 h 433"/>
                  <a:gd name="T22" fmla="*/ 18 w 344"/>
                  <a:gd name="T23" fmla="*/ 1 h 433"/>
                  <a:gd name="T24" fmla="*/ 18 w 344"/>
                  <a:gd name="T25" fmla="*/ 10 h 433"/>
                  <a:gd name="T26" fmla="*/ 72 w 344"/>
                  <a:gd name="T27" fmla="*/ 2 h 433"/>
                  <a:gd name="T28" fmla="*/ 67 w 344"/>
                  <a:gd name="T29" fmla="*/ 32 h 433"/>
                  <a:gd name="T30" fmla="*/ 66 w 344"/>
                  <a:gd name="T31" fmla="*/ 22 h 433"/>
                  <a:gd name="T32" fmla="*/ 60 w 344"/>
                  <a:gd name="T33" fmla="*/ 25 h 433"/>
                  <a:gd name="T34" fmla="*/ 58 w 344"/>
                  <a:gd name="T35" fmla="*/ 29 h 433"/>
                  <a:gd name="T36" fmla="*/ 54 w 344"/>
                  <a:gd name="T37" fmla="*/ 31 h 433"/>
                  <a:gd name="T38" fmla="*/ 54 w 344"/>
                  <a:gd name="T39" fmla="*/ 40 h 433"/>
                  <a:gd name="T40" fmla="*/ 52 w 344"/>
                  <a:gd name="T41" fmla="*/ 40 h 433"/>
                  <a:gd name="T42" fmla="*/ 51 w 344"/>
                  <a:gd name="T43" fmla="*/ 42 h 433"/>
                  <a:gd name="T44" fmla="*/ 52 w 344"/>
                  <a:gd name="T45" fmla="*/ 50 h 433"/>
                  <a:gd name="T46" fmla="*/ 56 w 344"/>
                  <a:gd name="T47" fmla="*/ 50 h 433"/>
                  <a:gd name="T48" fmla="*/ 47 w 344"/>
                  <a:gd name="T49" fmla="*/ 58 h 433"/>
                  <a:gd name="T50" fmla="*/ 41 w 344"/>
                  <a:gd name="T51" fmla="*/ 64 h 433"/>
                  <a:gd name="T52" fmla="*/ 36 w 344"/>
                  <a:gd name="T53" fmla="*/ 66 h 433"/>
                  <a:gd name="T54" fmla="*/ 36 w 344"/>
                  <a:gd name="T55" fmla="*/ 67 h 433"/>
                  <a:gd name="T56" fmla="*/ 58 w 344"/>
                  <a:gd name="T57" fmla="*/ 54 h 433"/>
                  <a:gd name="T58" fmla="*/ 64 w 344"/>
                  <a:gd name="T59" fmla="*/ 49 h 433"/>
                  <a:gd name="T60" fmla="*/ 60 w 344"/>
                  <a:gd name="T61" fmla="*/ 54 h 433"/>
                  <a:gd name="T62" fmla="*/ 58 w 344"/>
                  <a:gd name="T63" fmla="*/ 54 h 4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4"/>
                  <a:gd name="T97" fmla="*/ 0 h 433"/>
                  <a:gd name="T98" fmla="*/ 344 w 344"/>
                  <a:gd name="T99" fmla="*/ 433 h 4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4" h="433">
                    <a:moveTo>
                      <a:pt x="176" y="398"/>
                    </a:moveTo>
                    <a:lnTo>
                      <a:pt x="161" y="391"/>
                    </a:lnTo>
                    <a:lnTo>
                      <a:pt x="102" y="406"/>
                    </a:lnTo>
                    <a:lnTo>
                      <a:pt x="77" y="433"/>
                    </a:lnTo>
                    <a:lnTo>
                      <a:pt x="34" y="424"/>
                    </a:lnTo>
                    <a:lnTo>
                      <a:pt x="34" y="412"/>
                    </a:lnTo>
                    <a:lnTo>
                      <a:pt x="21" y="423"/>
                    </a:lnTo>
                    <a:lnTo>
                      <a:pt x="6" y="415"/>
                    </a:lnTo>
                    <a:lnTo>
                      <a:pt x="5" y="318"/>
                    </a:lnTo>
                    <a:lnTo>
                      <a:pt x="0" y="90"/>
                    </a:lnTo>
                    <a:lnTo>
                      <a:pt x="0" y="0"/>
                    </a:lnTo>
                    <a:lnTo>
                      <a:pt x="88" y="1"/>
                    </a:lnTo>
                    <a:lnTo>
                      <a:pt x="88" y="12"/>
                    </a:lnTo>
                    <a:lnTo>
                      <a:pt x="344" y="2"/>
                    </a:lnTo>
                    <a:lnTo>
                      <a:pt x="323" y="195"/>
                    </a:lnTo>
                    <a:lnTo>
                      <a:pt x="317" y="121"/>
                    </a:lnTo>
                    <a:lnTo>
                      <a:pt x="286" y="137"/>
                    </a:lnTo>
                    <a:lnTo>
                      <a:pt x="274" y="176"/>
                    </a:lnTo>
                    <a:lnTo>
                      <a:pt x="259" y="187"/>
                    </a:lnTo>
                    <a:lnTo>
                      <a:pt x="258" y="233"/>
                    </a:lnTo>
                    <a:lnTo>
                      <a:pt x="249" y="230"/>
                    </a:lnTo>
                    <a:lnTo>
                      <a:pt x="243" y="248"/>
                    </a:lnTo>
                    <a:lnTo>
                      <a:pt x="248" y="297"/>
                    </a:lnTo>
                    <a:lnTo>
                      <a:pt x="268" y="301"/>
                    </a:lnTo>
                    <a:lnTo>
                      <a:pt x="228" y="346"/>
                    </a:lnTo>
                    <a:lnTo>
                      <a:pt x="202" y="382"/>
                    </a:lnTo>
                    <a:lnTo>
                      <a:pt x="172" y="394"/>
                    </a:lnTo>
                    <a:lnTo>
                      <a:pt x="176" y="398"/>
                    </a:lnTo>
                    <a:close/>
                    <a:moveTo>
                      <a:pt x="278" y="323"/>
                    </a:moveTo>
                    <a:lnTo>
                      <a:pt x="303" y="290"/>
                    </a:lnTo>
                    <a:lnTo>
                      <a:pt x="284" y="329"/>
                    </a:lnTo>
                    <a:lnTo>
                      <a:pt x="278" y="323"/>
                    </a:lnTo>
                    <a:close/>
                  </a:path>
                </a:pathLst>
              </a:custGeom>
              <a:solidFill>
                <a:srgbClr val="008000">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8">
                <a:extLst>
                  <a:ext uri="{FF2B5EF4-FFF2-40B4-BE49-F238E27FC236}">
                    <a16:creationId xmlns:a16="http://schemas.microsoft.com/office/drawing/2014/main" id="{9F49F927-947C-4CFA-939A-CA01168CA230}"/>
                  </a:ext>
                </a:extLst>
              </p:cNvPr>
              <p:cNvSpPr>
                <a:spLocks noChangeArrowheads="1"/>
              </p:cNvSpPr>
              <p:nvPr/>
            </p:nvSpPr>
            <p:spPr bwMode="auto">
              <a:xfrm>
                <a:off x="2887" y="3390"/>
                <a:ext cx="302" cy="413"/>
              </a:xfrm>
              <a:custGeom>
                <a:avLst/>
                <a:gdLst>
                  <a:gd name="T0" fmla="*/ 36 w 344"/>
                  <a:gd name="T1" fmla="*/ 67 h 433"/>
                  <a:gd name="T2" fmla="*/ 34 w 344"/>
                  <a:gd name="T3" fmla="*/ 66 h 433"/>
                  <a:gd name="T4" fmla="*/ 22 w 344"/>
                  <a:gd name="T5" fmla="*/ 69 h 433"/>
                  <a:gd name="T6" fmla="*/ 16 w 344"/>
                  <a:gd name="T7" fmla="*/ 72 h 433"/>
                  <a:gd name="T8" fmla="*/ 7 w 344"/>
                  <a:gd name="T9" fmla="*/ 71 h 433"/>
                  <a:gd name="T10" fmla="*/ 7 w 344"/>
                  <a:gd name="T11" fmla="*/ 69 h 433"/>
                  <a:gd name="T12" fmla="*/ 4 w 344"/>
                  <a:gd name="T13" fmla="*/ 71 h 433"/>
                  <a:gd name="T14" fmla="*/ 4 w 344"/>
                  <a:gd name="T15" fmla="*/ 69 h 433"/>
                  <a:gd name="T16" fmla="*/ 4 w 344"/>
                  <a:gd name="T17" fmla="*/ 52 h 433"/>
                  <a:gd name="T18" fmla="*/ 0 w 344"/>
                  <a:gd name="T19" fmla="*/ 16 h 433"/>
                  <a:gd name="T20" fmla="*/ 0 w 344"/>
                  <a:gd name="T21" fmla="*/ 0 h 433"/>
                  <a:gd name="T22" fmla="*/ 18 w 344"/>
                  <a:gd name="T23" fmla="*/ 1 h 433"/>
                  <a:gd name="T24" fmla="*/ 18 w 344"/>
                  <a:gd name="T25" fmla="*/ 10 h 433"/>
                  <a:gd name="T26" fmla="*/ 72 w 344"/>
                  <a:gd name="T27" fmla="*/ 2 h 433"/>
                  <a:gd name="T28" fmla="*/ 67 w 344"/>
                  <a:gd name="T29" fmla="*/ 32 h 433"/>
                  <a:gd name="T30" fmla="*/ 66 w 344"/>
                  <a:gd name="T31" fmla="*/ 22 h 433"/>
                  <a:gd name="T32" fmla="*/ 60 w 344"/>
                  <a:gd name="T33" fmla="*/ 25 h 433"/>
                  <a:gd name="T34" fmla="*/ 58 w 344"/>
                  <a:gd name="T35" fmla="*/ 29 h 433"/>
                  <a:gd name="T36" fmla="*/ 54 w 344"/>
                  <a:gd name="T37" fmla="*/ 31 h 433"/>
                  <a:gd name="T38" fmla="*/ 54 w 344"/>
                  <a:gd name="T39" fmla="*/ 40 h 433"/>
                  <a:gd name="T40" fmla="*/ 52 w 344"/>
                  <a:gd name="T41" fmla="*/ 40 h 433"/>
                  <a:gd name="T42" fmla="*/ 51 w 344"/>
                  <a:gd name="T43" fmla="*/ 42 h 433"/>
                  <a:gd name="T44" fmla="*/ 52 w 344"/>
                  <a:gd name="T45" fmla="*/ 50 h 433"/>
                  <a:gd name="T46" fmla="*/ 56 w 344"/>
                  <a:gd name="T47" fmla="*/ 50 h 433"/>
                  <a:gd name="T48" fmla="*/ 47 w 344"/>
                  <a:gd name="T49" fmla="*/ 58 h 433"/>
                  <a:gd name="T50" fmla="*/ 41 w 344"/>
                  <a:gd name="T51" fmla="*/ 64 h 433"/>
                  <a:gd name="T52" fmla="*/ 36 w 344"/>
                  <a:gd name="T53" fmla="*/ 66 h 433"/>
                  <a:gd name="T54" fmla="*/ 36 w 344"/>
                  <a:gd name="T55" fmla="*/ 67 h 4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4"/>
                  <a:gd name="T85" fmla="*/ 0 h 433"/>
                  <a:gd name="T86" fmla="*/ 344 w 344"/>
                  <a:gd name="T87" fmla="*/ 433 h 4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4" h="433">
                    <a:moveTo>
                      <a:pt x="176" y="398"/>
                    </a:moveTo>
                    <a:lnTo>
                      <a:pt x="161" y="391"/>
                    </a:lnTo>
                    <a:lnTo>
                      <a:pt x="102" y="406"/>
                    </a:lnTo>
                    <a:lnTo>
                      <a:pt x="77" y="433"/>
                    </a:lnTo>
                    <a:lnTo>
                      <a:pt x="34" y="424"/>
                    </a:lnTo>
                    <a:lnTo>
                      <a:pt x="34" y="412"/>
                    </a:lnTo>
                    <a:lnTo>
                      <a:pt x="21" y="423"/>
                    </a:lnTo>
                    <a:lnTo>
                      <a:pt x="6" y="415"/>
                    </a:lnTo>
                    <a:lnTo>
                      <a:pt x="5" y="318"/>
                    </a:lnTo>
                    <a:lnTo>
                      <a:pt x="0" y="90"/>
                    </a:lnTo>
                    <a:lnTo>
                      <a:pt x="0" y="0"/>
                    </a:lnTo>
                    <a:lnTo>
                      <a:pt x="88" y="1"/>
                    </a:lnTo>
                    <a:lnTo>
                      <a:pt x="88" y="12"/>
                    </a:lnTo>
                    <a:lnTo>
                      <a:pt x="344" y="2"/>
                    </a:lnTo>
                    <a:lnTo>
                      <a:pt x="323" y="195"/>
                    </a:lnTo>
                    <a:lnTo>
                      <a:pt x="317" y="121"/>
                    </a:lnTo>
                    <a:lnTo>
                      <a:pt x="286" y="137"/>
                    </a:lnTo>
                    <a:lnTo>
                      <a:pt x="274" y="176"/>
                    </a:lnTo>
                    <a:lnTo>
                      <a:pt x="259" y="187"/>
                    </a:lnTo>
                    <a:lnTo>
                      <a:pt x="258" y="233"/>
                    </a:lnTo>
                    <a:lnTo>
                      <a:pt x="249" y="230"/>
                    </a:lnTo>
                    <a:lnTo>
                      <a:pt x="243" y="248"/>
                    </a:lnTo>
                    <a:lnTo>
                      <a:pt x="248" y="297"/>
                    </a:lnTo>
                    <a:lnTo>
                      <a:pt x="268" y="301"/>
                    </a:lnTo>
                    <a:lnTo>
                      <a:pt x="228" y="346"/>
                    </a:lnTo>
                    <a:lnTo>
                      <a:pt x="202" y="382"/>
                    </a:lnTo>
                    <a:lnTo>
                      <a:pt x="172" y="394"/>
                    </a:lnTo>
                    <a:lnTo>
                      <a:pt x="176" y="398"/>
                    </a:lnTo>
                  </a:path>
                </a:pathLst>
              </a:custGeom>
              <a:solidFill>
                <a:srgbClr val="7FBF7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9">
                <a:extLst>
                  <a:ext uri="{FF2B5EF4-FFF2-40B4-BE49-F238E27FC236}">
                    <a16:creationId xmlns:a16="http://schemas.microsoft.com/office/drawing/2014/main" id="{AFEC2160-E94E-4FA4-AA5D-58C39976E35E}"/>
                  </a:ext>
                </a:extLst>
              </p:cNvPr>
              <p:cNvSpPr>
                <a:spLocks noChangeArrowheads="1"/>
              </p:cNvSpPr>
              <p:nvPr/>
            </p:nvSpPr>
            <p:spPr bwMode="auto">
              <a:xfrm>
                <a:off x="3131" y="3667"/>
                <a:ext cx="22" cy="38"/>
              </a:xfrm>
              <a:custGeom>
                <a:avLst/>
                <a:gdLst>
                  <a:gd name="T0" fmla="*/ 0 w 25"/>
                  <a:gd name="T1" fmla="*/ 19 h 39"/>
                  <a:gd name="T2" fmla="*/ 5 w 25"/>
                  <a:gd name="T3" fmla="*/ 0 h 39"/>
                  <a:gd name="T4" fmla="*/ 4 w 25"/>
                  <a:gd name="T5" fmla="*/ 19 h 39"/>
                  <a:gd name="T6" fmla="*/ 0 w 25"/>
                  <a:gd name="T7" fmla="*/ 19 h 39"/>
                  <a:gd name="T8" fmla="*/ 0 60000 65536"/>
                  <a:gd name="T9" fmla="*/ 0 60000 65536"/>
                  <a:gd name="T10" fmla="*/ 0 60000 65536"/>
                  <a:gd name="T11" fmla="*/ 0 60000 65536"/>
                  <a:gd name="T12" fmla="*/ 0 w 25"/>
                  <a:gd name="T13" fmla="*/ 0 h 39"/>
                  <a:gd name="T14" fmla="*/ 25 w 25"/>
                  <a:gd name="T15" fmla="*/ 39 h 39"/>
                </a:gdLst>
                <a:ahLst/>
                <a:cxnLst>
                  <a:cxn ang="T8">
                    <a:pos x="T0" y="T1"/>
                  </a:cxn>
                  <a:cxn ang="T9">
                    <a:pos x="T2" y="T3"/>
                  </a:cxn>
                  <a:cxn ang="T10">
                    <a:pos x="T4" y="T5"/>
                  </a:cxn>
                  <a:cxn ang="T11">
                    <a:pos x="T6" y="T7"/>
                  </a:cxn>
                </a:cxnLst>
                <a:rect l="T12" t="T13" r="T14" b="T15"/>
                <a:pathLst>
                  <a:path w="25" h="39">
                    <a:moveTo>
                      <a:pt x="0" y="33"/>
                    </a:moveTo>
                    <a:lnTo>
                      <a:pt x="25" y="0"/>
                    </a:lnTo>
                    <a:lnTo>
                      <a:pt x="6" y="39"/>
                    </a:lnTo>
                    <a:lnTo>
                      <a:pt x="0" y="33"/>
                    </a:lnTo>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0">
                <a:extLst>
                  <a:ext uri="{FF2B5EF4-FFF2-40B4-BE49-F238E27FC236}">
                    <a16:creationId xmlns:a16="http://schemas.microsoft.com/office/drawing/2014/main" id="{F57781BB-A6B7-4028-9B3F-EB87D3243D8B}"/>
                  </a:ext>
                </a:extLst>
              </p:cNvPr>
              <p:cNvSpPr>
                <a:spLocks noChangeArrowheads="1"/>
              </p:cNvSpPr>
              <p:nvPr/>
            </p:nvSpPr>
            <p:spPr bwMode="auto">
              <a:xfrm>
                <a:off x="2509" y="3476"/>
                <a:ext cx="627" cy="623"/>
              </a:xfrm>
              <a:custGeom>
                <a:avLst/>
                <a:gdLst>
                  <a:gd name="T0" fmla="*/ 98 w 713"/>
                  <a:gd name="T1" fmla="*/ 63 h 651"/>
                  <a:gd name="T2" fmla="*/ 92 w 713"/>
                  <a:gd name="T3" fmla="*/ 66 h 651"/>
                  <a:gd name="T4" fmla="*/ 74 w 713"/>
                  <a:gd name="T5" fmla="*/ 69 h 651"/>
                  <a:gd name="T6" fmla="*/ 68 w 713"/>
                  <a:gd name="T7" fmla="*/ 65 h 651"/>
                  <a:gd name="T8" fmla="*/ 66 w 713"/>
                  <a:gd name="T9" fmla="*/ 55 h 651"/>
                  <a:gd name="T10" fmla="*/ 67 w 713"/>
                  <a:gd name="T11" fmla="*/ 49 h 651"/>
                  <a:gd name="T12" fmla="*/ 71 w 713"/>
                  <a:gd name="T13" fmla="*/ 45 h 651"/>
                  <a:gd name="T14" fmla="*/ 68 w 713"/>
                  <a:gd name="T15" fmla="*/ 42 h 651"/>
                  <a:gd name="T16" fmla="*/ 66 w 713"/>
                  <a:gd name="T17" fmla="*/ 33 h 651"/>
                  <a:gd name="T18" fmla="*/ 61 w 713"/>
                  <a:gd name="T19" fmla="*/ 30 h 651"/>
                  <a:gd name="T20" fmla="*/ 61 w 713"/>
                  <a:gd name="T21" fmla="*/ 27 h 651"/>
                  <a:gd name="T22" fmla="*/ 57 w 713"/>
                  <a:gd name="T23" fmla="*/ 20 h 651"/>
                  <a:gd name="T24" fmla="*/ 55 w 713"/>
                  <a:gd name="T25" fmla="*/ 20 h 651"/>
                  <a:gd name="T26" fmla="*/ 53 w 713"/>
                  <a:gd name="T27" fmla="*/ 11 h 651"/>
                  <a:gd name="T28" fmla="*/ 51 w 713"/>
                  <a:gd name="T29" fmla="*/ 11 h 651"/>
                  <a:gd name="T30" fmla="*/ 47 w 713"/>
                  <a:gd name="T31" fmla="*/ 11 h 651"/>
                  <a:gd name="T32" fmla="*/ 44 w 713"/>
                  <a:gd name="T33" fmla="*/ 11 h 651"/>
                  <a:gd name="T34" fmla="*/ 35 w 713"/>
                  <a:gd name="T35" fmla="*/ 1 h 651"/>
                  <a:gd name="T36" fmla="*/ 96 w 713"/>
                  <a:gd name="T37" fmla="*/ 0 h 651"/>
                  <a:gd name="T38" fmla="*/ 97 w 713"/>
                  <a:gd name="T39" fmla="*/ 45 h 651"/>
                  <a:gd name="T40" fmla="*/ 98 w 713"/>
                  <a:gd name="T41" fmla="*/ 63 h 651"/>
                  <a:gd name="T42" fmla="*/ 35 w 713"/>
                  <a:gd name="T43" fmla="*/ 98 h 651"/>
                  <a:gd name="T44" fmla="*/ 36 w 713"/>
                  <a:gd name="T45" fmla="*/ 102 h 651"/>
                  <a:gd name="T46" fmla="*/ 40 w 713"/>
                  <a:gd name="T47" fmla="*/ 102 h 651"/>
                  <a:gd name="T48" fmla="*/ 51 w 713"/>
                  <a:gd name="T49" fmla="*/ 110 h 651"/>
                  <a:gd name="T50" fmla="*/ 53 w 713"/>
                  <a:gd name="T51" fmla="*/ 114 h 651"/>
                  <a:gd name="T52" fmla="*/ 42 w 713"/>
                  <a:gd name="T53" fmla="*/ 117 h 651"/>
                  <a:gd name="T54" fmla="*/ 32 w 713"/>
                  <a:gd name="T55" fmla="*/ 112 h 651"/>
                  <a:gd name="T56" fmla="*/ 30 w 713"/>
                  <a:gd name="T57" fmla="*/ 117 h 651"/>
                  <a:gd name="T58" fmla="*/ 22 w 713"/>
                  <a:gd name="T59" fmla="*/ 122 h 651"/>
                  <a:gd name="T60" fmla="*/ 0 w 713"/>
                  <a:gd name="T61" fmla="*/ 125 h 651"/>
                  <a:gd name="T62" fmla="*/ 4 w 713"/>
                  <a:gd name="T63" fmla="*/ 122 h 651"/>
                  <a:gd name="T64" fmla="*/ 10 w 713"/>
                  <a:gd name="T65" fmla="*/ 122 h 651"/>
                  <a:gd name="T66" fmla="*/ 6 w 713"/>
                  <a:gd name="T67" fmla="*/ 114 h 651"/>
                  <a:gd name="T68" fmla="*/ 11 w 713"/>
                  <a:gd name="T69" fmla="*/ 116 h 651"/>
                  <a:gd name="T70" fmla="*/ 11 w 713"/>
                  <a:gd name="T71" fmla="*/ 112 h 651"/>
                  <a:gd name="T72" fmla="*/ 23 w 713"/>
                  <a:gd name="T73" fmla="*/ 107 h 651"/>
                  <a:gd name="T74" fmla="*/ 29 w 713"/>
                  <a:gd name="T75" fmla="*/ 111 h 651"/>
                  <a:gd name="T76" fmla="*/ 32 w 713"/>
                  <a:gd name="T77" fmla="*/ 107 h 651"/>
                  <a:gd name="T78" fmla="*/ 35 w 713"/>
                  <a:gd name="T79" fmla="*/ 98 h 651"/>
                  <a:gd name="T80" fmla="*/ 135 w 713"/>
                  <a:gd name="T81" fmla="*/ 59 h 651"/>
                  <a:gd name="T82" fmla="*/ 134 w 713"/>
                  <a:gd name="T83" fmla="*/ 57 h 651"/>
                  <a:gd name="T84" fmla="*/ 141 w 713"/>
                  <a:gd name="T85" fmla="*/ 55 h 651"/>
                  <a:gd name="T86" fmla="*/ 146 w 713"/>
                  <a:gd name="T87" fmla="*/ 50 h 651"/>
                  <a:gd name="T88" fmla="*/ 147 w 713"/>
                  <a:gd name="T89" fmla="*/ 52 h 651"/>
                  <a:gd name="T90" fmla="*/ 150 w 713"/>
                  <a:gd name="T91" fmla="*/ 52 h 651"/>
                  <a:gd name="T92" fmla="*/ 157 w 713"/>
                  <a:gd name="T93" fmla="*/ 45 h 651"/>
                  <a:gd name="T94" fmla="*/ 159 w 713"/>
                  <a:gd name="T95" fmla="*/ 47 h 651"/>
                  <a:gd name="T96" fmla="*/ 146 w 713"/>
                  <a:gd name="T97" fmla="*/ 67 h 651"/>
                  <a:gd name="T98" fmla="*/ 132 w 713"/>
                  <a:gd name="T99" fmla="*/ 79 h 651"/>
                  <a:gd name="T100" fmla="*/ 128 w 713"/>
                  <a:gd name="T101" fmla="*/ 82 h 651"/>
                  <a:gd name="T102" fmla="*/ 127 w 713"/>
                  <a:gd name="T103" fmla="*/ 78 h 651"/>
                  <a:gd name="T104" fmla="*/ 138 w 713"/>
                  <a:gd name="T105" fmla="*/ 72 h 651"/>
                  <a:gd name="T106" fmla="*/ 134 w 713"/>
                  <a:gd name="T107" fmla="*/ 69 h 651"/>
                  <a:gd name="T108" fmla="*/ 138 w 713"/>
                  <a:gd name="T109" fmla="*/ 61 h 651"/>
                  <a:gd name="T110" fmla="*/ 135 w 713"/>
                  <a:gd name="T111" fmla="*/ 59 h 6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3"/>
                  <a:gd name="T169" fmla="*/ 0 h 651"/>
                  <a:gd name="T170" fmla="*/ 713 w 713"/>
                  <a:gd name="T171" fmla="*/ 651 h 6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3" h="651">
                    <a:moveTo>
                      <a:pt x="435" y="325"/>
                    </a:moveTo>
                    <a:lnTo>
                      <a:pt x="412" y="347"/>
                    </a:lnTo>
                    <a:lnTo>
                      <a:pt x="333" y="356"/>
                    </a:lnTo>
                    <a:lnTo>
                      <a:pt x="306" y="335"/>
                    </a:lnTo>
                    <a:lnTo>
                      <a:pt x="293" y="290"/>
                    </a:lnTo>
                    <a:lnTo>
                      <a:pt x="301" y="247"/>
                    </a:lnTo>
                    <a:lnTo>
                      <a:pt x="318" y="233"/>
                    </a:lnTo>
                    <a:lnTo>
                      <a:pt x="302" y="216"/>
                    </a:lnTo>
                    <a:lnTo>
                      <a:pt x="294" y="172"/>
                    </a:lnTo>
                    <a:lnTo>
                      <a:pt x="275" y="154"/>
                    </a:lnTo>
                    <a:lnTo>
                      <a:pt x="277" y="135"/>
                    </a:lnTo>
                    <a:lnTo>
                      <a:pt x="257" y="96"/>
                    </a:lnTo>
                    <a:lnTo>
                      <a:pt x="247" y="98"/>
                    </a:lnTo>
                    <a:lnTo>
                      <a:pt x="237" y="61"/>
                    </a:lnTo>
                    <a:lnTo>
                      <a:pt x="227" y="52"/>
                    </a:lnTo>
                    <a:lnTo>
                      <a:pt x="211" y="60"/>
                    </a:lnTo>
                    <a:lnTo>
                      <a:pt x="197" y="20"/>
                    </a:lnTo>
                    <a:lnTo>
                      <a:pt x="157" y="1"/>
                    </a:lnTo>
                    <a:lnTo>
                      <a:pt x="429" y="0"/>
                    </a:lnTo>
                    <a:lnTo>
                      <a:pt x="434" y="228"/>
                    </a:lnTo>
                    <a:lnTo>
                      <a:pt x="435" y="325"/>
                    </a:lnTo>
                    <a:close/>
                    <a:moveTo>
                      <a:pt x="158" y="516"/>
                    </a:moveTo>
                    <a:lnTo>
                      <a:pt x="165" y="536"/>
                    </a:lnTo>
                    <a:lnTo>
                      <a:pt x="180" y="530"/>
                    </a:lnTo>
                    <a:lnTo>
                      <a:pt x="226" y="570"/>
                    </a:lnTo>
                    <a:lnTo>
                      <a:pt x="235" y="594"/>
                    </a:lnTo>
                    <a:lnTo>
                      <a:pt x="192" y="610"/>
                    </a:lnTo>
                    <a:lnTo>
                      <a:pt x="144" y="589"/>
                    </a:lnTo>
                    <a:lnTo>
                      <a:pt x="134" y="612"/>
                    </a:lnTo>
                    <a:lnTo>
                      <a:pt x="96" y="629"/>
                    </a:lnTo>
                    <a:lnTo>
                      <a:pt x="0" y="651"/>
                    </a:lnTo>
                    <a:lnTo>
                      <a:pt x="7" y="628"/>
                    </a:lnTo>
                    <a:lnTo>
                      <a:pt x="44" y="628"/>
                    </a:lnTo>
                    <a:lnTo>
                      <a:pt x="27" y="595"/>
                    </a:lnTo>
                    <a:lnTo>
                      <a:pt x="48" y="598"/>
                    </a:lnTo>
                    <a:lnTo>
                      <a:pt x="51" y="582"/>
                    </a:lnTo>
                    <a:lnTo>
                      <a:pt x="101" y="553"/>
                    </a:lnTo>
                    <a:lnTo>
                      <a:pt x="131" y="571"/>
                    </a:lnTo>
                    <a:lnTo>
                      <a:pt x="144" y="555"/>
                    </a:lnTo>
                    <a:lnTo>
                      <a:pt x="158" y="516"/>
                    </a:lnTo>
                    <a:close/>
                    <a:moveTo>
                      <a:pt x="605" y="308"/>
                    </a:moveTo>
                    <a:lnTo>
                      <a:pt x="601" y="304"/>
                    </a:lnTo>
                    <a:lnTo>
                      <a:pt x="631" y="292"/>
                    </a:lnTo>
                    <a:lnTo>
                      <a:pt x="657" y="256"/>
                    </a:lnTo>
                    <a:lnTo>
                      <a:pt x="661" y="268"/>
                    </a:lnTo>
                    <a:lnTo>
                      <a:pt x="677" y="268"/>
                    </a:lnTo>
                    <a:lnTo>
                      <a:pt x="707" y="233"/>
                    </a:lnTo>
                    <a:lnTo>
                      <a:pt x="713" y="239"/>
                    </a:lnTo>
                    <a:lnTo>
                      <a:pt x="655" y="348"/>
                    </a:lnTo>
                    <a:lnTo>
                      <a:pt x="592" y="414"/>
                    </a:lnTo>
                    <a:lnTo>
                      <a:pt x="576" y="423"/>
                    </a:lnTo>
                    <a:lnTo>
                      <a:pt x="571" y="411"/>
                    </a:lnTo>
                    <a:lnTo>
                      <a:pt x="617" y="375"/>
                    </a:lnTo>
                    <a:lnTo>
                      <a:pt x="601" y="362"/>
                    </a:lnTo>
                    <a:lnTo>
                      <a:pt x="623" y="317"/>
                    </a:lnTo>
                    <a:lnTo>
                      <a:pt x="605" y="308"/>
                    </a:lnTo>
                    <a:close/>
                  </a:path>
                </a:pathLst>
              </a:custGeom>
              <a:solidFill>
                <a:srgbClr val="008000">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1">
                <a:extLst>
                  <a:ext uri="{FF2B5EF4-FFF2-40B4-BE49-F238E27FC236}">
                    <a16:creationId xmlns:a16="http://schemas.microsoft.com/office/drawing/2014/main" id="{D3E1FB08-20F2-4B5C-BA23-3D00CAF82C19}"/>
                  </a:ext>
                </a:extLst>
              </p:cNvPr>
              <p:cNvSpPr>
                <a:spLocks noChangeArrowheads="1"/>
              </p:cNvSpPr>
              <p:nvPr/>
            </p:nvSpPr>
            <p:spPr bwMode="auto">
              <a:xfrm>
                <a:off x="2647" y="3476"/>
                <a:ext cx="244" cy="341"/>
              </a:xfrm>
              <a:custGeom>
                <a:avLst/>
                <a:gdLst>
                  <a:gd name="T0" fmla="*/ 58 w 278"/>
                  <a:gd name="T1" fmla="*/ 65 h 356"/>
                  <a:gd name="T2" fmla="*/ 53 w 278"/>
                  <a:gd name="T3" fmla="*/ 69 h 356"/>
                  <a:gd name="T4" fmla="*/ 36 w 278"/>
                  <a:gd name="T5" fmla="*/ 71 h 356"/>
                  <a:gd name="T6" fmla="*/ 32 w 278"/>
                  <a:gd name="T7" fmla="*/ 67 h 356"/>
                  <a:gd name="T8" fmla="*/ 28 w 278"/>
                  <a:gd name="T9" fmla="*/ 57 h 356"/>
                  <a:gd name="T10" fmla="*/ 30 w 278"/>
                  <a:gd name="T11" fmla="*/ 50 h 356"/>
                  <a:gd name="T12" fmla="*/ 33 w 278"/>
                  <a:gd name="T13" fmla="*/ 47 h 356"/>
                  <a:gd name="T14" fmla="*/ 30 w 278"/>
                  <a:gd name="T15" fmla="*/ 43 h 356"/>
                  <a:gd name="T16" fmla="*/ 28 w 278"/>
                  <a:gd name="T17" fmla="*/ 34 h 356"/>
                  <a:gd name="T18" fmla="*/ 25 w 278"/>
                  <a:gd name="T19" fmla="*/ 31 h 356"/>
                  <a:gd name="T20" fmla="*/ 25 w 278"/>
                  <a:gd name="T21" fmla="*/ 28 h 356"/>
                  <a:gd name="T22" fmla="*/ 21 w 278"/>
                  <a:gd name="T23" fmla="*/ 21 h 356"/>
                  <a:gd name="T24" fmla="*/ 19 w 278"/>
                  <a:gd name="T25" fmla="*/ 21 h 356"/>
                  <a:gd name="T26" fmla="*/ 17 w 278"/>
                  <a:gd name="T27" fmla="*/ 11 h 356"/>
                  <a:gd name="T28" fmla="*/ 15 w 278"/>
                  <a:gd name="T29" fmla="*/ 11 h 356"/>
                  <a:gd name="T30" fmla="*/ 11 w 278"/>
                  <a:gd name="T31" fmla="*/ 11 h 356"/>
                  <a:gd name="T32" fmla="*/ 9 w 278"/>
                  <a:gd name="T33" fmla="*/ 11 h 356"/>
                  <a:gd name="T34" fmla="*/ 0 w 278"/>
                  <a:gd name="T35" fmla="*/ 1 h 356"/>
                  <a:gd name="T36" fmla="*/ 56 w 278"/>
                  <a:gd name="T37" fmla="*/ 0 h 356"/>
                  <a:gd name="T38" fmla="*/ 58 w 278"/>
                  <a:gd name="T39" fmla="*/ 46 h 356"/>
                  <a:gd name="T40" fmla="*/ 58 w 278"/>
                  <a:gd name="T41" fmla="*/ 65 h 3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8"/>
                  <a:gd name="T64" fmla="*/ 0 h 356"/>
                  <a:gd name="T65" fmla="*/ 278 w 278"/>
                  <a:gd name="T66" fmla="*/ 356 h 3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8" h="356">
                    <a:moveTo>
                      <a:pt x="278" y="325"/>
                    </a:moveTo>
                    <a:lnTo>
                      <a:pt x="255" y="347"/>
                    </a:lnTo>
                    <a:lnTo>
                      <a:pt x="176" y="356"/>
                    </a:lnTo>
                    <a:lnTo>
                      <a:pt x="149" y="335"/>
                    </a:lnTo>
                    <a:lnTo>
                      <a:pt x="136" y="290"/>
                    </a:lnTo>
                    <a:lnTo>
                      <a:pt x="144" y="247"/>
                    </a:lnTo>
                    <a:lnTo>
                      <a:pt x="161" y="233"/>
                    </a:lnTo>
                    <a:lnTo>
                      <a:pt x="145" y="216"/>
                    </a:lnTo>
                    <a:lnTo>
                      <a:pt x="137" y="172"/>
                    </a:lnTo>
                    <a:lnTo>
                      <a:pt x="118" y="154"/>
                    </a:lnTo>
                    <a:lnTo>
                      <a:pt x="120" y="135"/>
                    </a:lnTo>
                    <a:lnTo>
                      <a:pt x="100" y="96"/>
                    </a:lnTo>
                    <a:lnTo>
                      <a:pt x="90" y="98"/>
                    </a:lnTo>
                    <a:lnTo>
                      <a:pt x="80" y="61"/>
                    </a:lnTo>
                    <a:lnTo>
                      <a:pt x="70" y="52"/>
                    </a:lnTo>
                    <a:lnTo>
                      <a:pt x="54" y="60"/>
                    </a:lnTo>
                    <a:lnTo>
                      <a:pt x="40" y="20"/>
                    </a:lnTo>
                    <a:lnTo>
                      <a:pt x="0" y="1"/>
                    </a:lnTo>
                    <a:lnTo>
                      <a:pt x="272" y="0"/>
                    </a:lnTo>
                    <a:lnTo>
                      <a:pt x="277" y="228"/>
                    </a:lnTo>
                    <a:lnTo>
                      <a:pt x="278" y="325"/>
                    </a:lnTo>
                  </a:path>
                </a:pathLst>
              </a:custGeom>
              <a:solidFill>
                <a:srgbClr val="7FBF7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a16="http://schemas.microsoft.com/office/drawing/2014/main" id="{C2612ED4-F0A1-4B44-AE4A-801E3181D0A0}"/>
                  </a:ext>
                </a:extLst>
              </p:cNvPr>
              <p:cNvSpPr>
                <a:spLocks noChangeArrowheads="1"/>
              </p:cNvSpPr>
              <p:nvPr/>
            </p:nvSpPr>
            <p:spPr bwMode="auto">
              <a:xfrm>
                <a:off x="2509" y="3970"/>
                <a:ext cx="207" cy="129"/>
              </a:xfrm>
              <a:custGeom>
                <a:avLst/>
                <a:gdLst>
                  <a:gd name="T0" fmla="*/ 37 w 235"/>
                  <a:gd name="T1" fmla="*/ 0 h 135"/>
                  <a:gd name="T2" fmla="*/ 38 w 235"/>
                  <a:gd name="T3" fmla="*/ 11 h 135"/>
                  <a:gd name="T4" fmla="*/ 42 w 235"/>
                  <a:gd name="T5" fmla="*/ 11 h 135"/>
                  <a:gd name="T6" fmla="*/ 54 w 235"/>
                  <a:gd name="T7" fmla="*/ 11 h 135"/>
                  <a:gd name="T8" fmla="*/ 55 w 235"/>
                  <a:gd name="T9" fmla="*/ 14 h 135"/>
                  <a:gd name="T10" fmla="*/ 47 w 235"/>
                  <a:gd name="T11" fmla="*/ 18 h 135"/>
                  <a:gd name="T12" fmla="*/ 33 w 235"/>
                  <a:gd name="T13" fmla="*/ 12 h 135"/>
                  <a:gd name="T14" fmla="*/ 33 w 235"/>
                  <a:gd name="T15" fmla="*/ 19 h 135"/>
                  <a:gd name="T16" fmla="*/ 23 w 235"/>
                  <a:gd name="T17" fmla="*/ 21 h 135"/>
                  <a:gd name="T18" fmla="*/ 0 w 235"/>
                  <a:gd name="T19" fmla="*/ 25 h 135"/>
                  <a:gd name="T20" fmla="*/ 4 w 235"/>
                  <a:gd name="T21" fmla="*/ 21 h 135"/>
                  <a:gd name="T22" fmla="*/ 11 w 235"/>
                  <a:gd name="T23" fmla="*/ 21 h 135"/>
                  <a:gd name="T24" fmla="*/ 7 w 235"/>
                  <a:gd name="T25" fmla="*/ 14 h 135"/>
                  <a:gd name="T26" fmla="*/ 11 w 235"/>
                  <a:gd name="T27" fmla="*/ 15 h 135"/>
                  <a:gd name="T28" fmla="*/ 12 w 235"/>
                  <a:gd name="T29" fmla="*/ 11 h 135"/>
                  <a:gd name="T30" fmla="*/ 24 w 235"/>
                  <a:gd name="T31" fmla="*/ 11 h 135"/>
                  <a:gd name="T32" fmla="*/ 32 w 235"/>
                  <a:gd name="T33" fmla="*/ 11 h 135"/>
                  <a:gd name="T34" fmla="*/ 33 w 235"/>
                  <a:gd name="T35" fmla="*/ 11 h 135"/>
                  <a:gd name="T36" fmla="*/ 37 w 235"/>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135"/>
                  <a:gd name="T59" fmla="*/ 235 w 235"/>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135">
                    <a:moveTo>
                      <a:pt x="158" y="0"/>
                    </a:moveTo>
                    <a:lnTo>
                      <a:pt x="165" y="20"/>
                    </a:lnTo>
                    <a:lnTo>
                      <a:pt x="180" y="14"/>
                    </a:lnTo>
                    <a:lnTo>
                      <a:pt x="226" y="54"/>
                    </a:lnTo>
                    <a:lnTo>
                      <a:pt x="235" y="78"/>
                    </a:lnTo>
                    <a:lnTo>
                      <a:pt x="192" y="94"/>
                    </a:lnTo>
                    <a:lnTo>
                      <a:pt x="144" y="73"/>
                    </a:lnTo>
                    <a:lnTo>
                      <a:pt x="134" y="96"/>
                    </a:lnTo>
                    <a:lnTo>
                      <a:pt x="96" y="113"/>
                    </a:lnTo>
                    <a:lnTo>
                      <a:pt x="0" y="135"/>
                    </a:lnTo>
                    <a:lnTo>
                      <a:pt x="7" y="112"/>
                    </a:lnTo>
                    <a:lnTo>
                      <a:pt x="44" y="112"/>
                    </a:lnTo>
                    <a:lnTo>
                      <a:pt x="27" y="79"/>
                    </a:lnTo>
                    <a:lnTo>
                      <a:pt x="48" y="82"/>
                    </a:lnTo>
                    <a:lnTo>
                      <a:pt x="51" y="66"/>
                    </a:lnTo>
                    <a:lnTo>
                      <a:pt x="101" y="37"/>
                    </a:lnTo>
                    <a:lnTo>
                      <a:pt x="131" y="55"/>
                    </a:lnTo>
                    <a:lnTo>
                      <a:pt x="144" y="39"/>
                    </a:lnTo>
                    <a:lnTo>
                      <a:pt x="158" y="0"/>
                    </a:lnTo>
                  </a:path>
                </a:pathLst>
              </a:custGeom>
              <a:solidFill>
                <a:srgbClr val="7FBF7F">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a16="http://schemas.microsoft.com/office/drawing/2014/main" id="{649B1A64-8296-4B86-A712-3BF32730780E}"/>
                  </a:ext>
                </a:extLst>
              </p:cNvPr>
              <p:cNvSpPr>
                <a:spLocks noChangeArrowheads="1"/>
              </p:cNvSpPr>
              <p:nvPr/>
            </p:nvSpPr>
            <p:spPr bwMode="auto">
              <a:xfrm>
                <a:off x="3011" y="3699"/>
                <a:ext cx="125" cy="181"/>
              </a:xfrm>
              <a:custGeom>
                <a:avLst/>
                <a:gdLst>
                  <a:gd name="T0" fmla="*/ 9 w 142"/>
                  <a:gd name="T1" fmla="*/ 11 h 190"/>
                  <a:gd name="T2" fmla="*/ 8 w 142"/>
                  <a:gd name="T3" fmla="*/ 10 h 190"/>
                  <a:gd name="T4" fmla="*/ 14 w 142"/>
                  <a:gd name="T5" fmla="*/ 10 h 190"/>
                  <a:gd name="T6" fmla="*/ 20 w 142"/>
                  <a:gd name="T7" fmla="*/ 10 h 190"/>
                  <a:gd name="T8" fmla="*/ 21 w 142"/>
                  <a:gd name="T9" fmla="*/ 10 h 190"/>
                  <a:gd name="T10" fmla="*/ 26 w 142"/>
                  <a:gd name="T11" fmla="*/ 10 h 190"/>
                  <a:gd name="T12" fmla="*/ 32 w 142"/>
                  <a:gd name="T13" fmla="*/ 0 h 190"/>
                  <a:gd name="T14" fmla="*/ 33 w 142"/>
                  <a:gd name="T15" fmla="*/ 6 h 190"/>
                  <a:gd name="T16" fmla="*/ 20 w 142"/>
                  <a:gd name="T17" fmla="*/ 19 h 190"/>
                  <a:gd name="T18" fmla="*/ 5 w 142"/>
                  <a:gd name="T19" fmla="*/ 29 h 190"/>
                  <a:gd name="T20" fmla="*/ 4 w 142"/>
                  <a:gd name="T21" fmla="*/ 30 h 190"/>
                  <a:gd name="T22" fmla="*/ 0 w 142"/>
                  <a:gd name="T23" fmla="*/ 28 h 190"/>
                  <a:gd name="T24" fmla="*/ 11 w 142"/>
                  <a:gd name="T25" fmla="*/ 24 h 190"/>
                  <a:gd name="T26" fmla="*/ 8 w 142"/>
                  <a:gd name="T27" fmla="*/ 22 h 190"/>
                  <a:gd name="T28" fmla="*/ 12 w 142"/>
                  <a:gd name="T29" fmla="*/ 14 h 190"/>
                  <a:gd name="T30" fmla="*/ 9 w 142"/>
                  <a:gd name="T31" fmla="*/ 11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2"/>
                  <a:gd name="T49" fmla="*/ 0 h 190"/>
                  <a:gd name="T50" fmla="*/ 142 w 142"/>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2" h="190">
                    <a:moveTo>
                      <a:pt x="34" y="75"/>
                    </a:moveTo>
                    <a:lnTo>
                      <a:pt x="30" y="71"/>
                    </a:lnTo>
                    <a:lnTo>
                      <a:pt x="60" y="59"/>
                    </a:lnTo>
                    <a:lnTo>
                      <a:pt x="86" y="23"/>
                    </a:lnTo>
                    <a:lnTo>
                      <a:pt x="90" y="35"/>
                    </a:lnTo>
                    <a:lnTo>
                      <a:pt x="106" y="35"/>
                    </a:lnTo>
                    <a:lnTo>
                      <a:pt x="136" y="0"/>
                    </a:lnTo>
                    <a:lnTo>
                      <a:pt x="142" y="6"/>
                    </a:lnTo>
                    <a:lnTo>
                      <a:pt x="84" y="115"/>
                    </a:lnTo>
                    <a:lnTo>
                      <a:pt x="21" y="181"/>
                    </a:lnTo>
                    <a:lnTo>
                      <a:pt x="5" y="190"/>
                    </a:lnTo>
                    <a:lnTo>
                      <a:pt x="0" y="178"/>
                    </a:lnTo>
                    <a:lnTo>
                      <a:pt x="46" y="142"/>
                    </a:lnTo>
                    <a:lnTo>
                      <a:pt x="30" y="129"/>
                    </a:lnTo>
                    <a:lnTo>
                      <a:pt x="52" y="84"/>
                    </a:lnTo>
                    <a:lnTo>
                      <a:pt x="34" y="75"/>
                    </a:lnTo>
                  </a:path>
                </a:pathLst>
              </a:custGeom>
              <a:solidFill>
                <a:srgbClr val="7FBF7F">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4">
                <a:extLst>
                  <a:ext uri="{FF2B5EF4-FFF2-40B4-BE49-F238E27FC236}">
                    <a16:creationId xmlns:a16="http://schemas.microsoft.com/office/drawing/2014/main" id="{F0EE64B4-01BA-40A9-861A-33E82CC26B58}"/>
                  </a:ext>
                </a:extLst>
              </p:cNvPr>
              <p:cNvSpPr>
                <a:spLocks noChangeArrowheads="1"/>
              </p:cNvSpPr>
              <p:nvPr/>
            </p:nvSpPr>
            <p:spPr bwMode="auto">
              <a:xfrm>
                <a:off x="2496" y="3125"/>
                <a:ext cx="391" cy="351"/>
              </a:xfrm>
              <a:custGeom>
                <a:avLst/>
                <a:gdLst>
                  <a:gd name="T0" fmla="*/ 104 w 444"/>
                  <a:gd name="T1" fmla="*/ 62 h 368"/>
                  <a:gd name="T2" fmla="*/ 41 w 444"/>
                  <a:gd name="T3" fmla="*/ 62 h 368"/>
                  <a:gd name="T4" fmla="*/ 26 w 444"/>
                  <a:gd name="T5" fmla="*/ 54 h 368"/>
                  <a:gd name="T6" fmla="*/ 20 w 444"/>
                  <a:gd name="T7" fmla="*/ 54 h 368"/>
                  <a:gd name="T8" fmla="*/ 17 w 444"/>
                  <a:gd name="T9" fmla="*/ 57 h 368"/>
                  <a:gd name="T10" fmla="*/ 4 w 444"/>
                  <a:gd name="T11" fmla="*/ 38 h 368"/>
                  <a:gd name="T12" fmla="*/ 0 w 444"/>
                  <a:gd name="T13" fmla="*/ 17 h 368"/>
                  <a:gd name="T14" fmla="*/ 20 w 444"/>
                  <a:gd name="T15" fmla="*/ 18 h 368"/>
                  <a:gd name="T16" fmla="*/ 20 w 444"/>
                  <a:gd name="T17" fmla="*/ 10 h 368"/>
                  <a:gd name="T18" fmla="*/ 30 w 444"/>
                  <a:gd name="T19" fmla="*/ 10 h 368"/>
                  <a:gd name="T20" fmla="*/ 30 w 444"/>
                  <a:gd name="T21" fmla="*/ 2 h 368"/>
                  <a:gd name="T22" fmla="*/ 62 w 444"/>
                  <a:gd name="T23" fmla="*/ 0 h 368"/>
                  <a:gd name="T24" fmla="*/ 62 w 444"/>
                  <a:gd name="T25" fmla="*/ 24 h 368"/>
                  <a:gd name="T26" fmla="*/ 104 w 444"/>
                  <a:gd name="T27" fmla="*/ 24 h 368"/>
                  <a:gd name="T28" fmla="*/ 104 w 444"/>
                  <a:gd name="T29" fmla="*/ 48 h 368"/>
                  <a:gd name="T30" fmla="*/ 104 w 444"/>
                  <a:gd name="T31" fmla="*/ 62 h 3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4"/>
                  <a:gd name="T49" fmla="*/ 0 h 368"/>
                  <a:gd name="T50" fmla="*/ 444 w 444"/>
                  <a:gd name="T51" fmla="*/ 368 h 3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4" h="368">
                    <a:moveTo>
                      <a:pt x="444" y="367"/>
                    </a:moveTo>
                    <a:lnTo>
                      <a:pt x="172" y="368"/>
                    </a:lnTo>
                    <a:lnTo>
                      <a:pt x="111" y="323"/>
                    </a:lnTo>
                    <a:lnTo>
                      <a:pt x="89" y="322"/>
                    </a:lnTo>
                    <a:lnTo>
                      <a:pt x="71" y="342"/>
                    </a:lnTo>
                    <a:lnTo>
                      <a:pt x="20" y="221"/>
                    </a:lnTo>
                    <a:lnTo>
                      <a:pt x="0" y="96"/>
                    </a:lnTo>
                    <a:lnTo>
                      <a:pt x="86" y="103"/>
                    </a:lnTo>
                    <a:lnTo>
                      <a:pt x="85" y="49"/>
                    </a:lnTo>
                    <a:lnTo>
                      <a:pt x="130" y="48"/>
                    </a:lnTo>
                    <a:lnTo>
                      <a:pt x="129" y="2"/>
                    </a:lnTo>
                    <a:lnTo>
                      <a:pt x="262" y="0"/>
                    </a:lnTo>
                    <a:lnTo>
                      <a:pt x="263" y="136"/>
                    </a:lnTo>
                    <a:lnTo>
                      <a:pt x="441" y="133"/>
                    </a:lnTo>
                    <a:lnTo>
                      <a:pt x="444" y="277"/>
                    </a:lnTo>
                    <a:lnTo>
                      <a:pt x="444" y="367"/>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a16="http://schemas.microsoft.com/office/drawing/2014/main" id="{3C819723-6BBF-48E7-9BEF-59AEFD3FB434}"/>
                  </a:ext>
                </a:extLst>
              </p:cNvPr>
              <p:cNvSpPr>
                <a:spLocks noChangeArrowheads="1"/>
              </p:cNvSpPr>
              <p:nvPr/>
            </p:nvSpPr>
            <p:spPr bwMode="auto">
              <a:xfrm>
                <a:off x="2609" y="2992"/>
                <a:ext cx="275" cy="263"/>
              </a:xfrm>
              <a:custGeom>
                <a:avLst/>
                <a:gdLst>
                  <a:gd name="T0" fmla="*/ 67 w 313"/>
                  <a:gd name="T1" fmla="*/ 45 h 275"/>
                  <a:gd name="T2" fmla="*/ 67 w 313"/>
                  <a:gd name="T3" fmla="*/ 51 h 275"/>
                  <a:gd name="T4" fmla="*/ 28 w 313"/>
                  <a:gd name="T5" fmla="*/ 51 h 275"/>
                  <a:gd name="T6" fmla="*/ 28 w 313"/>
                  <a:gd name="T7" fmla="*/ 27 h 275"/>
                  <a:gd name="T8" fmla="*/ 1 w 313"/>
                  <a:gd name="T9" fmla="*/ 28 h 275"/>
                  <a:gd name="T10" fmla="*/ 0 w 313"/>
                  <a:gd name="T11" fmla="*/ 8 h 275"/>
                  <a:gd name="T12" fmla="*/ 61 w 313"/>
                  <a:gd name="T13" fmla="*/ 9 h 275"/>
                  <a:gd name="T14" fmla="*/ 61 w 313"/>
                  <a:gd name="T15" fmla="*/ 0 h 275"/>
                  <a:gd name="T16" fmla="*/ 67 w 313"/>
                  <a:gd name="T17" fmla="*/ 11 h 275"/>
                  <a:gd name="T18" fmla="*/ 67 w 313"/>
                  <a:gd name="T19" fmla="*/ 45 h 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3"/>
                  <a:gd name="T31" fmla="*/ 0 h 275"/>
                  <a:gd name="T32" fmla="*/ 313 w 313"/>
                  <a:gd name="T33" fmla="*/ 275 h 2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3" h="275">
                    <a:moveTo>
                      <a:pt x="312" y="233"/>
                    </a:moveTo>
                    <a:lnTo>
                      <a:pt x="313" y="272"/>
                    </a:lnTo>
                    <a:lnTo>
                      <a:pt x="135" y="275"/>
                    </a:lnTo>
                    <a:lnTo>
                      <a:pt x="134" y="139"/>
                    </a:lnTo>
                    <a:lnTo>
                      <a:pt x="1" y="141"/>
                    </a:lnTo>
                    <a:lnTo>
                      <a:pt x="0" y="8"/>
                    </a:lnTo>
                    <a:lnTo>
                      <a:pt x="283" y="9"/>
                    </a:lnTo>
                    <a:lnTo>
                      <a:pt x="285" y="0"/>
                    </a:lnTo>
                    <a:lnTo>
                      <a:pt x="311" y="20"/>
                    </a:lnTo>
                    <a:lnTo>
                      <a:pt x="312" y="233"/>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6">
                <a:extLst>
                  <a:ext uri="{FF2B5EF4-FFF2-40B4-BE49-F238E27FC236}">
                    <a16:creationId xmlns:a16="http://schemas.microsoft.com/office/drawing/2014/main" id="{7F627B91-80CE-42E4-818A-CCAA49AABA5D}"/>
                  </a:ext>
                </a:extLst>
              </p:cNvPr>
              <p:cNvSpPr>
                <a:spLocks noChangeArrowheads="1"/>
              </p:cNvSpPr>
              <p:nvPr/>
            </p:nvSpPr>
            <p:spPr bwMode="auto">
              <a:xfrm>
                <a:off x="2572" y="2005"/>
                <a:ext cx="318" cy="215"/>
              </a:xfrm>
              <a:custGeom>
                <a:avLst/>
                <a:gdLst>
                  <a:gd name="T0" fmla="*/ 77 w 362"/>
                  <a:gd name="T1" fmla="*/ 34 h 226"/>
                  <a:gd name="T2" fmla="*/ 0 w 362"/>
                  <a:gd name="T3" fmla="*/ 34 h 226"/>
                  <a:gd name="T4" fmla="*/ 0 w 362"/>
                  <a:gd name="T5" fmla="*/ 18 h 226"/>
                  <a:gd name="T6" fmla="*/ 4 w 362"/>
                  <a:gd name="T7" fmla="*/ 0 h 226"/>
                  <a:gd name="T8" fmla="*/ 24 w 362"/>
                  <a:gd name="T9" fmla="*/ 0 h 226"/>
                  <a:gd name="T10" fmla="*/ 22 w 362"/>
                  <a:gd name="T11" fmla="*/ 10 h 226"/>
                  <a:gd name="T12" fmla="*/ 19 w 362"/>
                  <a:gd name="T13" fmla="*/ 10 h 226"/>
                  <a:gd name="T14" fmla="*/ 19 w 362"/>
                  <a:gd name="T15" fmla="*/ 10 h 226"/>
                  <a:gd name="T16" fmla="*/ 32 w 362"/>
                  <a:gd name="T17" fmla="*/ 11 h 226"/>
                  <a:gd name="T18" fmla="*/ 32 w 362"/>
                  <a:gd name="T19" fmla="*/ 14 h 226"/>
                  <a:gd name="T20" fmla="*/ 66 w 362"/>
                  <a:gd name="T21" fmla="*/ 13 h 226"/>
                  <a:gd name="T22" fmla="*/ 67 w 362"/>
                  <a:gd name="T23" fmla="*/ 13 h 226"/>
                  <a:gd name="T24" fmla="*/ 71 w 362"/>
                  <a:gd name="T25" fmla="*/ 18 h 226"/>
                  <a:gd name="T26" fmla="*/ 69 w 362"/>
                  <a:gd name="T27" fmla="*/ 21 h 226"/>
                  <a:gd name="T28" fmla="*/ 76 w 362"/>
                  <a:gd name="T29" fmla="*/ 23 h 226"/>
                  <a:gd name="T30" fmla="*/ 76 w 362"/>
                  <a:gd name="T31" fmla="*/ 25 h 226"/>
                  <a:gd name="T32" fmla="*/ 74 w 362"/>
                  <a:gd name="T33" fmla="*/ 28 h 226"/>
                  <a:gd name="T34" fmla="*/ 76 w 362"/>
                  <a:gd name="T35" fmla="*/ 31 h 226"/>
                  <a:gd name="T36" fmla="*/ 77 w 362"/>
                  <a:gd name="T37" fmla="*/ 34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2"/>
                  <a:gd name="T58" fmla="*/ 0 h 226"/>
                  <a:gd name="T59" fmla="*/ 362 w 362"/>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2" h="226">
                    <a:moveTo>
                      <a:pt x="362" y="226"/>
                    </a:moveTo>
                    <a:lnTo>
                      <a:pt x="0" y="226"/>
                    </a:lnTo>
                    <a:lnTo>
                      <a:pt x="0" y="112"/>
                    </a:lnTo>
                    <a:lnTo>
                      <a:pt x="5" y="0"/>
                    </a:lnTo>
                    <a:lnTo>
                      <a:pt x="111" y="0"/>
                    </a:lnTo>
                    <a:lnTo>
                      <a:pt x="107" y="26"/>
                    </a:lnTo>
                    <a:lnTo>
                      <a:pt x="90" y="37"/>
                    </a:lnTo>
                    <a:lnTo>
                      <a:pt x="90" y="75"/>
                    </a:lnTo>
                    <a:lnTo>
                      <a:pt x="150" y="76"/>
                    </a:lnTo>
                    <a:lnTo>
                      <a:pt x="150" y="90"/>
                    </a:lnTo>
                    <a:lnTo>
                      <a:pt x="305" y="89"/>
                    </a:lnTo>
                    <a:lnTo>
                      <a:pt x="314" y="89"/>
                    </a:lnTo>
                    <a:lnTo>
                      <a:pt x="332" y="114"/>
                    </a:lnTo>
                    <a:lnTo>
                      <a:pt x="327" y="129"/>
                    </a:lnTo>
                    <a:lnTo>
                      <a:pt x="354" y="145"/>
                    </a:lnTo>
                    <a:lnTo>
                      <a:pt x="358" y="163"/>
                    </a:lnTo>
                    <a:lnTo>
                      <a:pt x="345" y="182"/>
                    </a:lnTo>
                    <a:lnTo>
                      <a:pt x="355" y="209"/>
                    </a:lnTo>
                    <a:lnTo>
                      <a:pt x="362" y="226"/>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7">
                <a:extLst>
                  <a:ext uri="{FF2B5EF4-FFF2-40B4-BE49-F238E27FC236}">
                    <a16:creationId xmlns:a16="http://schemas.microsoft.com/office/drawing/2014/main" id="{7491EB8C-0AA8-430F-8746-FF59F926543C}"/>
                  </a:ext>
                </a:extLst>
              </p:cNvPr>
              <p:cNvSpPr>
                <a:spLocks noChangeArrowheads="1"/>
              </p:cNvSpPr>
              <p:nvPr/>
            </p:nvSpPr>
            <p:spPr bwMode="auto">
              <a:xfrm>
                <a:off x="2415" y="1116"/>
                <a:ext cx="269" cy="237"/>
              </a:xfrm>
              <a:custGeom>
                <a:avLst/>
                <a:gdLst>
                  <a:gd name="T0" fmla="*/ 33 w 307"/>
                  <a:gd name="T1" fmla="*/ 44 h 248"/>
                  <a:gd name="T2" fmla="*/ 33 w 307"/>
                  <a:gd name="T3" fmla="*/ 36 h 248"/>
                  <a:gd name="T4" fmla="*/ 0 w 307"/>
                  <a:gd name="T5" fmla="*/ 38 h 248"/>
                  <a:gd name="T6" fmla="*/ 0 w 307"/>
                  <a:gd name="T7" fmla="*/ 29 h 248"/>
                  <a:gd name="T8" fmla="*/ 21 w 307"/>
                  <a:gd name="T9" fmla="*/ 11 h 248"/>
                  <a:gd name="T10" fmla="*/ 30 w 307"/>
                  <a:gd name="T11" fmla="*/ 8 h 248"/>
                  <a:gd name="T12" fmla="*/ 34 w 307"/>
                  <a:gd name="T13" fmla="*/ 11 h 248"/>
                  <a:gd name="T14" fmla="*/ 39 w 307"/>
                  <a:gd name="T15" fmla="*/ 0 h 248"/>
                  <a:gd name="T16" fmla="*/ 46 w 307"/>
                  <a:gd name="T17" fmla="*/ 11 h 248"/>
                  <a:gd name="T18" fmla="*/ 49 w 307"/>
                  <a:gd name="T19" fmla="*/ 11 h 248"/>
                  <a:gd name="T20" fmla="*/ 53 w 307"/>
                  <a:gd name="T21" fmla="*/ 11 h 248"/>
                  <a:gd name="T22" fmla="*/ 57 w 307"/>
                  <a:gd name="T23" fmla="*/ 11 h 248"/>
                  <a:gd name="T24" fmla="*/ 57 w 307"/>
                  <a:gd name="T25" fmla="*/ 18 h 248"/>
                  <a:gd name="T26" fmla="*/ 60 w 307"/>
                  <a:gd name="T27" fmla="*/ 18 h 248"/>
                  <a:gd name="T28" fmla="*/ 57 w 307"/>
                  <a:gd name="T29" fmla="*/ 20 h 248"/>
                  <a:gd name="T30" fmla="*/ 59 w 307"/>
                  <a:gd name="T31" fmla="*/ 30 h 248"/>
                  <a:gd name="T32" fmla="*/ 53 w 307"/>
                  <a:gd name="T33" fmla="*/ 30 h 248"/>
                  <a:gd name="T34" fmla="*/ 54 w 307"/>
                  <a:gd name="T35" fmla="*/ 44 h 248"/>
                  <a:gd name="T36" fmla="*/ 34 w 307"/>
                  <a:gd name="T37" fmla="*/ 44 h 248"/>
                  <a:gd name="T38" fmla="*/ 33 w 307"/>
                  <a:gd name="T39" fmla="*/ 44 h 2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7"/>
                  <a:gd name="T61" fmla="*/ 0 h 248"/>
                  <a:gd name="T62" fmla="*/ 307 w 307"/>
                  <a:gd name="T63" fmla="*/ 248 h 2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7" h="248">
                    <a:moveTo>
                      <a:pt x="169" y="240"/>
                    </a:moveTo>
                    <a:lnTo>
                      <a:pt x="169" y="204"/>
                    </a:lnTo>
                    <a:lnTo>
                      <a:pt x="0" y="206"/>
                    </a:lnTo>
                    <a:lnTo>
                      <a:pt x="0" y="162"/>
                    </a:lnTo>
                    <a:lnTo>
                      <a:pt x="107" y="57"/>
                    </a:lnTo>
                    <a:lnTo>
                      <a:pt x="150" y="8"/>
                    </a:lnTo>
                    <a:lnTo>
                      <a:pt x="174" y="16"/>
                    </a:lnTo>
                    <a:lnTo>
                      <a:pt x="194" y="0"/>
                    </a:lnTo>
                    <a:lnTo>
                      <a:pt x="232" y="32"/>
                    </a:lnTo>
                    <a:lnTo>
                      <a:pt x="251" y="11"/>
                    </a:lnTo>
                    <a:lnTo>
                      <a:pt x="278" y="40"/>
                    </a:lnTo>
                    <a:lnTo>
                      <a:pt x="292" y="54"/>
                    </a:lnTo>
                    <a:lnTo>
                      <a:pt x="295" y="94"/>
                    </a:lnTo>
                    <a:lnTo>
                      <a:pt x="307" y="95"/>
                    </a:lnTo>
                    <a:lnTo>
                      <a:pt x="298" y="111"/>
                    </a:lnTo>
                    <a:lnTo>
                      <a:pt x="305" y="172"/>
                    </a:lnTo>
                    <a:lnTo>
                      <a:pt x="279" y="172"/>
                    </a:lnTo>
                    <a:lnTo>
                      <a:pt x="281" y="248"/>
                    </a:lnTo>
                    <a:lnTo>
                      <a:pt x="176" y="240"/>
                    </a:lnTo>
                    <a:lnTo>
                      <a:pt x="169" y="24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a16="http://schemas.microsoft.com/office/drawing/2014/main" id="{9D7854DB-1AA6-4984-8119-0B8FF5304855}"/>
                  </a:ext>
                </a:extLst>
              </p:cNvPr>
              <p:cNvSpPr>
                <a:spLocks noChangeArrowheads="1"/>
              </p:cNvSpPr>
              <p:nvPr/>
            </p:nvSpPr>
            <p:spPr bwMode="auto">
              <a:xfrm>
                <a:off x="2171" y="1434"/>
                <a:ext cx="244" cy="258"/>
              </a:xfrm>
              <a:custGeom>
                <a:avLst/>
                <a:gdLst>
                  <a:gd name="T0" fmla="*/ 65 w 277"/>
                  <a:gd name="T1" fmla="*/ 45 h 270"/>
                  <a:gd name="T2" fmla="*/ 64 w 277"/>
                  <a:gd name="T3" fmla="*/ 48 h 270"/>
                  <a:gd name="T4" fmla="*/ 55 w 277"/>
                  <a:gd name="T5" fmla="*/ 49 h 270"/>
                  <a:gd name="T6" fmla="*/ 48 w 277"/>
                  <a:gd name="T7" fmla="*/ 48 h 270"/>
                  <a:gd name="T8" fmla="*/ 48 w 277"/>
                  <a:gd name="T9" fmla="*/ 46 h 270"/>
                  <a:gd name="T10" fmla="*/ 50 w 277"/>
                  <a:gd name="T11" fmla="*/ 46 h 270"/>
                  <a:gd name="T12" fmla="*/ 48 w 277"/>
                  <a:gd name="T13" fmla="*/ 44 h 270"/>
                  <a:gd name="T14" fmla="*/ 26 w 277"/>
                  <a:gd name="T15" fmla="*/ 44 h 270"/>
                  <a:gd name="T16" fmla="*/ 11 w 277"/>
                  <a:gd name="T17" fmla="*/ 44 h 270"/>
                  <a:gd name="T18" fmla="*/ 11 w 277"/>
                  <a:gd name="T19" fmla="*/ 38 h 270"/>
                  <a:gd name="T20" fmla="*/ 1 w 277"/>
                  <a:gd name="T21" fmla="*/ 38 h 270"/>
                  <a:gd name="T22" fmla="*/ 1 w 277"/>
                  <a:gd name="T23" fmla="*/ 34 h 270"/>
                  <a:gd name="T24" fmla="*/ 0 w 277"/>
                  <a:gd name="T25" fmla="*/ 11 h 270"/>
                  <a:gd name="T26" fmla="*/ 4 w 277"/>
                  <a:gd name="T27" fmla="*/ 11 h 270"/>
                  <a:gd name="T28" fmla="*/ 14 w 277"/>
                  <a:gd name="T29" fmla="*/ 0 h 270"/>
                  <a:gd name="T30" fmla="*/ 26 w 277"/>
                  <a:gd name="T31" fmla="*/ 9 h 270"/>
                  <a:gd name="T32" fmla="*/ 29 w 277"/>
                  <a:gd name="T33" fmla="*/ 11 h 270"/>
                  <a:gd name="T34" fmla="*/ 41 w 277"/>
                  <a:gd name="T35" fmla="*/ 11 h 270"/>
                  <a:gd name="T36" fmla="*/ 56 w 277"/>
                  <a:gd name="T37" fmla="*/ 11 h 270"/>
                  <a:gd name="T38" fmla="*/ 65 w 277"/>
                  <a:gd name="T39" fmla="*/ 21 h 270"/>
                  <a:gd name="T40" fmla="*/ 65 w 277"/>
                  <a:gd name="T41" fmla="*/ 22 h 270"/>
                  <a:gd name="T42" fmla="*/ 65 w 277"/>
                  <a:gd name="T43" fmla="*/ 45 h 2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7"/>
                  <a:gd name="T67" fmla="*/ 0 h 270"/>
                  <a:gd name="T68" fmla="*/ 277 w 277"/>
                  <a:gd name="T69" fmla="*/ 270 h 2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7" h="270">
                    <a:moveTo>
                      <a:pt x="276" y="243"/>
                    </a:moveTo>
                    <a:lnTo>
                      <a:pt x="274" y="258"/>
                    </a:lnTo>
                    <a:lnTo>
                      <a:pt x="232" y="270"/>
                    </a:lnTo>
                    <a:lnTo>
                      <a:pt x="203" y="263"/>
                    </a:lnTo>
                    <a:lnTo>
                      <a:pt x="202" y="245"/>
                    </a:lnTo>
                    <a:lnTo>
                      <a:pt x="214" y="250"/>
                    </a:lnTo>
                    <a:lnTo>
                      <a:pt x="203" y="236"/>
                    </a:lnTo>
                    <a:lnTo>
                      <a:pt x="114" y="235"/>
                    </a:lnTo>
                    <a:lnTo>
                      <a:pt x="46" y="238"/>
                    </a:lnTo>
                    <a:lnTo>
                      <a:pt x="46" y="208"/>
                    </a:lnTo>
                    <a:lnTo>
                      <a:pt x="1" y="209"/>
                    </a:lnTo>
                    <a:lnTo>
                      <a:pt x="1" y="194"/>
                    </a:lnTo>
                    <a:lnTo>
                      <a:pt x="0" y="57"/>
                    </a:lnTo>
                    <a:lnTo>
                      <a:pt x="4" y="59"/>
                    </a:lnTo>
                    <a:lnTo>
                      <a:pt x="58" y="0"/>
                    </a:lnTo>
                    <a:lnTo>
                      <a:pt x="109" y="9"/>
                    </a:lnTo>
                    <a:lnTo>
                      <a:pt x="118" y="27"/>
                    </a:lnTo>
                    <a:lnTo>
                      <a:pt x="171" y="50"/>
                    </a:lnTo>
                    <a:lnTo>
                      <a:pt x="239" y="54"/>
                    </a:lnTo>
                    <a:lnTo>
                      <a:pt x="277" y="108"/>
                    </a:lnTo>
                    <a:lnTo>
                      <a:pt x="275" y="115"/>
                    </a:lnTo>
                    <a:lnTo>
                      <a:pt x="276" y="243"/>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9">
                <a:extLst>
                  <a:ext uri="{FF2B5EF4-FFF2-40B4-BE49-F238E27FC236}">
                    <a16:creationId xmlns:a16="http://schemas.microsoft.com/office/drawing/2014/main" id="{036B1525-C112-42AB-BE86-D5B2E17A1CEF}"/>
                  </a:ext>
                </a:extLst>
              </p:cNvPr>
              <p:cNvSpPr>
                <a:spLocks noChangeArrowheads="1"/>
              </p:cNvSpPr>
              <p:nvPr/>
            </p:nvSpPr>
            <p:spPr bwMode="auto">
              <a:xfrm>
                <a:off x="2250" y="1117"/>
                <a:ext cx="164" cy="221"/>
              </a:xfrm>
              <a:custGeom>
                <a:avLst/>
                <a:gdLst>
                  <a:gd name="T0" fmla="*/ 30 w 187"/>
                  <a:gd name="T1" fmla="*/ 44 h 231"/>
                  <a:gd name="T2" fmla="*/ 1 w 187"/>
                  <a:gd name="T3" fmla="*/ 45 h 231"/>
                  <a:gd name="T4" fmla="*/ 0 w 187"/>
                  <a:gd name="T5" fmla="*/ 0 h 231"/>
                  <a:gd name="T6" fmla="*/ 4 w 187"/>
                  <a:gd name="T7" fmla="*/ 1 h 231"/>
                  <a:gd name="T8" fmla="*/ 22 w 187"/>
                  <a:gd name="T9" fmla="*/ 8 h 231"/>
                  <a:gd name="T10" fmla="*/ 20 w 187"/>
                  <a:gd name="T11" fmla="*/ 11 h 231"/>
                  <a:gd name="T12" fmla="*/ 24 w 187"/>
                  <a:gd name="T13" fmla="*/ 11 h 231"/>
                  <a:gd name="T14" fmla="*/ 25 w 187"/>
                  <a:gd name="T15" fmla="*/ 22 h 231"/>
                  <a:gd name="T16" fmla="*/ 39 w 187"/>
                  <a:gd name="T17" fmla="*/ 24 h 231"/>
                  <a:gd name="T18" fmla="*/ 39 w 187"/>
                  <a:gd name="T19" fmla="*/ 31 h 231"/>
                  <a:gd name="T20" fmla="*/ 39 w 187"/>
                  <a:gd name="T21" fmla="*/ 39 h 231"/>
                  <a:gd name="T22" fmla="*/ 39 w 187"/>
                  <a:gd name="T23" fmla="*/ 44 h 231"/>
                  <a:gd name="T24" fmla="*/ 30 w 187"/>
                  <a:gd name="T25" fmla="*/ 44 h 2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7"/>
                  <a:gd name="T40" fmla="*/ 0 h 231"/>
                  <a:gd name="T41" fmla="*/ 187 w 187"/>
                  <a:gd name="T42" fmla="*/ 231 h 2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7" h="231">
                    <a:moveTo>
                      <a:pt x="144" y="228"/>
                    </a:moveTo>
                    <a:lnTo>
                      <a:pt x="1" y="231"/>
                    </a:lnTo>
                    <a:lnTo>
                      <a:pt x="0" y="0"/>
                    </a:lnTo>
                    <a:lnTo>
                      <a:pt x="19" y="1"/>
                    </a:lnTo>
                    <a:lnTo>
                      <a:pt x="108" y="8"/>
                    </a:lnTo>
                    <a:lnTo>
                      <a:pt x="100" y="24"/>
                    </a:lnTo>
                    <a:lnTo>
                      <a:pt x="118" y="51"/>
                    </a:lnTo>
                    <a:lnTo>
                      <a:pt x="123" y="107"/>
                    </a:lnTo>
                    <a:lnTo>
                      <a:pt x="187" y="114"/>
                    </a:lnTo>
                    <a:lnTo>
                      <a:pt x="187" y="161"/>
                    </a:lnTo>
                    <a:lnTo>
                      <a:pt x="187" y="205"/>
                    </a:lnTo>
                    <a:lnTo>
                      <a:pt x="187" y="228"/>
                    </a:lnTo>
                    <a:lnTo>
                      <a:pt x="144" y="228"/>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0">
                <a:extLst>
                  <a:ext uri="{FF2B5EF4-FFF2-40B4-BE49-F238E27FC236}">
                    <a16:creationId xmlns:a16="http://schemas.microsoft.com/office/drawing/2014/main" id="{8257E470-B8FF-441D-B338-818480398BAA}"/>
                  </a:ext>
                </a:extLst>
              </p:cNvPr>
              <p:cNvSpPr>
                <a:spLocks noChangeArrowheads="1"/>
              </p:cNvSpPr>
              <p:nvPr/>
            </p:nvSpPr>
            <p:spPr bwMode="auto">
              <a:xfrm>
                <a:off x="831" y="1125"/>
                <a:ext cx="245" cy="317"/>
              </a:xfrm>
              <a:custGeom>
                <a:avLst/>
                <a:gdLst>
                  <a:gd name="T0" fmla="*/ 60 w 279"/>
                  <a:gd name="T1" fmla="*/ 32 h 332"/>
                  <a:gd name="T2" fmla="*/ 60 w 279"/>
                  <a:gd name="T3" fmla="*/ 58 h 332"/>
                  <a:gd name="T4" fmla="*/ 47 w 279"/>
                  <a:gd name="T5" fmla="*/ 54 h 332"/>
                  <a:gd name="T6" fmla="*/ 36 w 279"/>
                  <a:gd name="T7" fmla="*/ 45 h 332"/>
                  <a:gd name="T8" fmla="*/ 0 w 279"/>
                  <a:gd name="T9" fmla="*/ 28 h 332"/>
                  <a:gd name="T10" fmla="*/ 4 w 279"/>
                  <a:gd name="T11" fmla="*/ 18 h 332"/>
                  <a:gd name="T12" fmla="*/ 11 w 279"/>
                  <a:gd name="T13" fmla="*/ 15 h 332"/>
                  <a:gd name="T14" fmla="*/ 14 w 279"/>
                  <a:gd name="T15" fmla="*/ 11 h 332"/>
                  <a:gd name="T16" fmla="*/ 50 w 279"/>
                  <a:gd name="T17" fmla="*/ 11 h 332"/>
                  <a:gd name="T18" fmla="*/ 50 w 279"/>
                  <a:gd name="T19" fmla="*/ 0 h 332"/>
                  <a:gd name="T20" fmla="*/ 54 w 279"/>
                  <a:gd name="T21" fmla="*/ 0 h 332"/>
                  <a:gd name="T22" fmla="*/ 60 w 279"/>
                  <a:gd name="T23" fmla="*/ 1 h 332"/>
                  <a:gd name="T24" fmla="*/ 60 w 279"/>
                  <a:gd name="T25" fmla="*/ 32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9"/>
                  <a:gd name="T40" fmla="*/ 0 h 332"/>
                  <a:gd name="T41" fmla="*/ 279 w 279"/>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9" h="332">
                    <a:moveTo>
                      <a:pt x="277" y="190"/>
                    </a:moveTo>
                    <a:lnTo>
                      <a:pt x="278" y="332"/>
                    </a:lnTo>
                    <a:lnTo>
                      <a:pt x="222" y="308"/>
                    </a:lnTo>
                    <a:lnTo>
                      <a:pt x="173" y="255"/>
                    </a:lnTo>
                    <a:lnTo>
                      <a:pt x="0" y="154"/>
                    </a:lnTo>
                    <a:lnTo>
                      <a:pt x="2" y="92"/>
                    </a:lnTo>
                    <a:lnTo>
                      <a:pt x="52" y="81"/>
                    </a:lnTo>
                    <a:lnTo>
                      <a:pt x="65" y="66"/>
                    </a:lnTo>
                    <a:lnTo>
                      <a:pt x="232" y="68"/>
                    </a:lnTo>
                    <a:lnTo>
                      <a:pt x="233" y="0"/>
                    </a:lnTo>
                    <a:lnTo>
                      <a:pt x="256" y="0"/>
                    </a:lnTo>
                    <a:lnTo>
                      <a:pt x="279" y="1"/>
                    </a:lnTo>
                    <a:lnTo>
                      <a:pt x="277" y="19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id="{94638D62-2048-4B56-967A-45CFA063F735}"/>
                  </a:ext>
                </a:extLst>
              </p:cNvPr>
              <p:cNvSpPr>
                <a:spLocks noChangeArrowheads="1"/>
              </p:cNvSpPr>
              <p:nvPr/>
            </p:nvSpPr>
            <p:spPr bwMode="auto">
              <a:xfrm>
                <a:off x="2266" y="1335"/>
                <a:ext cx="148" cy="203"/>
              </a:xfrm>
              <a:custGeom>
                <a:avLst/>
                <a:gdLst>
                  <a:gd name="T0" fmla="*/ 42 w 168"/>
                  <a:gd name="T1" fmla="*/ 42 h 212"/>
                  <a:gd name="T2" fmla="*/ 33 w 168"/>
                  <a:gd name="T3" fmla="*/ 31 h 212"/>
                  <a:gd name="T4" fmla="*/ 16 w 168"/>
                  <a:gd name="T5" fmla="*/ 31 h 212"/>
                  <a:gd name="T6" fmla="*/ 4 w 168"/>
                  <a:gd name="T7" fmla="*/ 27 h 212"/>
                  <a:gd name="T8" fmla="*/ 0 w 168"/>
                  <a:gd name="T9" fmla="*/ 24 h 212"/>
                  <a:gd name="T10" fmla="*/ 7 w 168"/>
                  <a:gd name="T11" fmla="*/ 23 h 212"/>
                  <a:gd name="T12" fmla="*/ 26 w 168"/>
                  <a:gd name="T13" fmla="*/ 11 h 212"/>
                  <a:gd name="T14" fmla="*/ 29 w 168"/>
                  <a:gd name="T15" fmla="*/ 0 h 212"/>
                  <a:gd name="T16" fmla="*/ 42 w 168"/>
                  <a:gd name="T17" fmla="*/ 0 h 212"/>
                  <a:gd name="T18" fmla="*/ 42 w 168"/>
                  <a:gd name="T19" fmla="*/ 42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
                  <a:gd name="T31" fmla="*/ 0 h 212"/>
                  <a:gd name="T32" fmla="*/ 168 w 168"/>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 h="212">
                    <a:moveTo>
                      <a:pt x="168" y="212"/>
                    </a:moveTo>
                    <a:lnTo>
                      <a:pt x="130" y="158"/>
                    </a:lnTo>
                    <a:lnTo>
                      <a:pt x="62" y="154"/>
                    </a:lnTo>
                    <a:lnTo>
                      <a:pt x="9" y="131"/>
                    </a:lnTo>
                    <a:lnTo>
                      <a:pt x="0" y="113"/>
                    </a:lnTo>
                    <a:lnTo>
                      <a:pt x="27" y="108"/>
                    </a:lnTo>
                    <a:lnTo>
                      <a:pt x="107" y="39"/>
                    </a:lnTo>
                    <a:lnTo>
                      <a:pt x="125" y="0"/>
                    </a:lnTo>
                    <a:lnTo>
                      <a:pt x="168" y="0"/>
                    </a:lnTo>
                    <a:lnTo>
                      <a:pt x="168" y="212"/>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a16="http://schemas.microsoft.com/office/drawing/2014/main" id="{FB2BB997-4CDF-4780-8E24-3C9D1B5D0129}"/>
                  </a:ext>
                </a:extLst>
              </p:cNvPr>
              <p:cNvSpPr>
                <a:spLocks noChangeArrowheads="1"/>
              </p:cNvSpPr>
              <p:nvPr/>
            </p:nvSpPr>
            <p:spPr bwMode="auto">
              <a:xfrm>
                <a:off x="2848" y="2002"/>
                <a:ext cx="209" cy="478"/>
              </a:xfrm>
              <a:custGeom>
                <a:avLst/>
                <a:gdLst>
                  <a:gd name="T0" fmla="*/ 51 w 238"/>
                  <a:gd name="T1" fmla="*/ 88 h 500"/>
                  <a:gd name="T2" fmla="*/ 47 w 238"/>
                  <a:gd name="T3" fmla="*/ 88 h 500"/>
                  <a:gd name="T4" fmla="*/ 45 w 238"/>
                  <a:gd name="T5" fmla="*/ 91 h 500"/>
                  <a:gd name="T6" fmla="*/ 10 w 238"/>
                  <a:gd name="T7" fmla="*/ 91 h 500"/>
                  <a:gd name="T8" fmla="*/ 10 w 238"/>
                  <a:gd name="T9" fmla="*/ 42 h 500"/>
                  <a:gd name="T10" fmla="*/ 9 w 238"/>
                  <a:gd name="T11" fmla="*/ 39 h 500"/>
                  <a:gd name="T12" fmla="*/ 7 w 238"/>
                  <a:gd name="T13" fmla="*/ 33 h 500"/>
                  <a:gd name="T14" fmla="*/ 10 w 238"/>
                  <a:gd name="T15" fmla="*/ 31 h 500"/>
                  <a:gd name="T16" fmla="*/ 9 w 238"/>
                  <a:gd name="T17" fmla="*/ 28 h 500"/>
                  <a:gd name="T18" fmla="*/ 4 w 238"/>
                  <a:gd name="T19" fmla="*/ 26 h 500"/>
                  <a:gd name="T20" fmla="*/ 4 w 238"/>
                  <a:gd name="T21" fmla="*/ 23 h 500"/>
                  <a:gd name="T22" fmla="*/ 0 w 238"/>
                  <a:gd name="T23" fmla="*/ 18 h 500"/>
                  <a:gd name="T24" fmla="*/ 4 w 238"/>
                  <a:gd name="T25" fmla="*/ 18 h 500"/>
                  <a:gd name="T26" fmla="*/ 0 w 238"/>
                  <a:gd name="T27" fmla="*/ 0 h 500"/>
                  <a:gd name="T28" fmla="*/ 23 w 238"/>
                  <a:gd name="T29" fmla="*/ 0 h 500"/>
                  <a:gd name="T30" fmla="*/ 38 w 238"/>
                  <a:gd name="T31" fmla="*/ 20 h 500"/>
                  <a:gd name="T32" fmla="*/ 41 w 238"/>
                  <a:gd name="T33" fmla="*/ 31 h 500"/>
                  <a:gd name="T34" fmla="*/ 36 w 238"/>
                  <a:gd name="T35" fmla="*/ 36 h 500"/>
                  <a:gd name="T36" fmla="*/ 35 w 238"/>
                  <a:gd name="T37" fmla="*/ 43 h 500"/>
                  <a:gd name="T38" fmla="*/ 40 w 238"/>
                  <a:gd name="T39" fmla="*/ 67 h 500"/>
                  <a:gd name="T40" fmla="*/ 51 w 238"/>
                  <a:gd name="T41" fmla="*/ 88 h 5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500"/>
                  <a:gd name="T65" fmla="*/ 238 w 238"/>
                  <a:gd name="T66" fmla="*/ 500 h 5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500">
                    <a:moveTo>
                      <a:pt x="238" y="481"/>
                    </a:moveTo>
                    <a:lnTo>
                      <a:pt x="218" y="483"/>
                    </a:lnTo>
                    <a:lnTo>
                      <a:pt x="210" y="500"/>
                    </a:lnTo>
                    <a:lnTo>
                      <a:pt x="46" y="500"/>
                    </a:lnTo>
                    <a:lnTo>
                      <a:pt x="48" y="229"/>
                    </a:lnTo>
                    <a:lnTo>
                      <a:pt x="41" y="212"/>
                    </a:lnTo>
                    <a:lnTo>
                      <a:pt x="31" y="185"/>
                    </a:lnTo>
                    <a:lnTo>
                      <a:pt x="44" y="166"/>
                    </a:lnTo>
                    <a:lnTo>
                      <a:pt x="40" y="148"/>
                    </a:lnTo>
                    <a:lnTo>
                      <a:pt x="13" y="132"/>
                    </a:lnTo>
                    <a:lnTo>
                      <a:pt x="18" y="117"/>
                    </a:lnTo>
                    <a:lnTo>
                      <a:pt x="0" y="92"/>
                    </a:lnTo>
                    <a:lnTo>
                      <a:pt x="2" y="92"/>
                    </a:lnTo>
                    <a:lnTo>
                      <a:pt x="0" y="0"/>
                    </a:lnTo>
                    <a:lnTo>
                      <a:pt x="108" y="0"/>
                    </a:lnTo>
                    <a:lnTo>
                      <a:pt x="179" y="105"/>
                    </a:lnTo>
                    <a:lnTo>
                      <a:pt x="202" y="171"/>
                    </a:lnTo>
                    <a:lnTo>
                      <a:pt x="173" y="198"/>
                    </a:lnTo>
                    <a:lnTo>
                      <a:pt x="165" y="234"/>
                    </a:lnTo>
                    <a:lnTo>
                      <a:pt x="185" y="365"/>
                    </a:lnTo>
                    <a:lnTo>
                      <a:pt x="238" y="481"/>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23">
                <a:extLst>
                  <a:ext uri="{FF2B5EF4-FFF2-40B4-BE49-F238E27FC236}">
                    <a16:creationId xmlns:a16="http://schemas.microsoft.com/office/drawing/2014/main" id="{4318120F-17AC-48EB-AA19-2BC8CA5B1361}"/>
                  </a:ext>
                </a:extLst>
              </p:cNvPr>
              <p:cNvSpPr>
                <a:spLocks noChangeArrowheads="1"/>
              </p:cNvSpPr>
              <p:nvPr/>
            </p:nvSpPr>
            <p:spPr bwMode="auto">
              <a:xfrm>
                <a:off x="1075" y="1105"/>
                <a:ext cx="184" cy="202"/>
              </a:xfrm>
              <a:custGeom>
                <a:avLst/>
                <a:gdLst>
                  <a:gd name="T0" fmla="*/ 29 w 209"/>
                  <a:gd name="T1" fmla="*/ 41 h 211"/>
                  <a:gd name="T2" fmla="*/ 0 w 209"/>
                  <a:gd name="T3" fmla="*/ 41 h 211"/>
                  <a:gd name="T4" fmla="*/ 4 w 209"/>
                  <a:gd name="T5" fmla="*/ 11 h 211"/>
                  <a:gd name="T6" fmla="*/ 23 w 209"/>
                  <a:gd name="T7" fmla="*/ 11 h 211"/>
                  <a:gd name="T8" fmla="*/ 23 w 209"/>
                  <a:gd name="T9" fmla="*/ 0 h 211"/>
                  <a:gd name="T10" fmla="*/ 48 w 209"/>
                  <a:gd name="T11" fmla="*/ 1 h 211"/>
                  <a:gd name="T12" fmla="*/ 42 w 209"/>
                  <a:gd name="T13" fmla="*/ 11 h 211"/>
                  <a:gd name="T14" fmla="*/ 41 w 209"/>
                  <a:gd name="T15" fmla="*/ 16 h 211"/>
                  <a:gd name="T16" fmla="*/ 42 w 209"/>
                  <a:gd name="T17" fmla="*/ 17 h 211"/>
                  <a:gd name="T18" fmla="*/ 37 w 209"/>
                  <a:gd name="T19" fmla="*/ 20 h 211"/>
                  <a:gd name="T20" fmla="*/ 40 w 209"/>
                  <a:gd name="T21" fmla="*/ 24 h 211"/>
                  <a:gd name="T22" fmla="*/ 37 w 209"/>
                  <a:gd name="T23" fmla="*/ 25 h 211"/>
                  <a:gd name="T24" fmla="*/ 35 w 209"/>
                  <a:gd name="T25" fmla="*/ 34 h 211"/>
                  <a:gd name="T26" fmla="*/ 29 w 209"/>
                  <a:gd name="T27" fmla="*/ 39 h 211"/>
                  <a:gd name="T28" fmla="*/ 29 w 209"/>
                  <a:gd name="T29" fmla="*/ 41 h 2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9"/>
                  <a:gd name="T46" fmla="*/ 0 h 211"/>
                  <a:gd name="T47" fmla="*/ 209 w 209"/>
                  <a:gd name="T48" fmla="*/ 211 h 2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9" h="211">
                    <a:moveTo>
                      <a:pt x="124" y="211"/>
                    </a:moveTo>
                    <a:lnTo>
                      <a:pt x="0" y="210"/>
                    </a:lnTo>
                    <a:lnTo>
                      <a:pt x="2" y="21"/>
                    </a:lnTo>
                    <a:lnTo>
                      <a:pt x="100" y="22"/>
                    </a:lnTo>
                    <a:lnTo>
                      <a:pt x="102" y="0"/>
                    </a:lnTo>
                    <a:lnTo>
                      <a:pt x="209" y="1"/>
                    </a:lnTo>
                    <a:lnTo>
                      <a:pt x="181" y="45"/>
                    </a:lnTo>
                    <a:lnTo>
                      <a:pt x="177" y="81"/>
                    </a:lnTo>
                    <a:lnTo>
                      <a:pt x="186" y="84"/>
                    </a:lnTo>
                    <a:lnTo>
                      <a:pt x="163" y="96"/>
                    </a:lnTo>
                    <a:lnTo>
                      <a:pt x="171" y="114"/>
                    </a:lnTo>
                    <a:lnTo>
                      <a:pt x="160" y="121"/>
                    </a:lnTo>
                    <a:lnTo>
                      <a:pt x="150" y="177"/>
                    </a:lnTo>
                    <a:lnTo>
                      <a:pt x="127" y="202"/>
                    </a:lnTo>
                    <a:lnTo>
                      <a:pt x="124" y="211"/>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24">
                <a:extLst>
                  <a:ext uri="{FF2B5EF4-FFF2-40B4-BE49-F238E27FC236}">
                    <a16:creationId xmlns:a16="http://schemas.microsoft.com/office/drawing/2014/main" id="{C659C9C8-8E2F-4040-A979-B7376A964E21}"/>
                  </a:ext>
                </a:extLst>
              </p:cNvPr>
              <p:cNvSpPr>
                <a:spLocks noChangeArrowheads="1"/>
              </p:cNvSpPr>
              <p:nvPr/>
            </p:nvSpPr>
            <p:spPr bwMode="auto">
              <a:xfrm>
                <a:off x="2284" y="2870"/>
                <a:ext cx="325" cy="130"/>
              </a:xfrm>
              <a:custGeom>
                <a:avLst/>
                <a:gdLst>
                  <a:gd name="T0" fmla="*/ 79 w 370"/>
                  <a:gd name="T1" fmla="*/ 26 h 136"/>
                  <a:gd name="T2" fmla="*/ 17 w 370"/>
                  <a:gd name="T3" fmla="*/ 26 h 136"/>
                  <a:gd name="T4" fmla="*/ 10 w 370"/>
                  <a:gd name="T5" fmla="*/ 24 h 136"/>
                  <a:gd name="T6" fmla="*/ 0 w 370"/>
                  <a:gd name="T7" fmla="*/ 11 h 136"/>
                  <a:gd name="T8" fmla="*/ 11 w 370"/>
                  <a:gd name="T9" fmla="*/ 11 h 136"/>
                  <a:gd name="T10" fmla="*/ 11 w 370"/>
                  <a:gd name="T11" fmla="*/ 0 h 136"/>
                  <a:gd name="T12" fmla="*/ 31 w 370"/>
                  <a:gd name="T13" fmla="*/ 1 h 136"/>
                  <a:gd name="T14" fmla="*/ 79 w 370"/>
                  <a:gd name="T15" fmla="*/ 0 h 136"/>
                  <a:gd name="T16" fmla="*/ 79 w 370"/>
                  <a:gd name="T17" fmla="*/ 26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0"/>
                  <a:gd name="T28" fmla="*/ 0 h 136"/>
                  <a:gd name="T29" fmla="*/ 370 w 370"/>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0" h="136">
                    <a:moveTo>
                      <a:pt x="369" y="136"/>
                    </a:moveTo>
                    <a:lnTo>
                      <a:pt x="77" y="136"/>
                    </a:lnTo>
                    <a:lnTo>
                      <a:pt x="46" y="126"/>
                    </a:lnTo>
                    <a:lnTo>
                      <a:pt x="0" y="45"/>
                    </a:lnTo>
                    <a:lnTo>
                      <a:pt x="54" y="46"/>
                    </a:lnTo>
                    <a:lnTo>
                      <a:pt x="54" y="0"/>
                    </a:lnTo>
                    <a:lnTo>
                      <a:pt x="144" y="1"/>
                    </a:lnTo>
                    <a:lnTo>
                      <a:pt x="370" y="0"/>
                    </a:lnTo>
                    <a:lnTo>
                      <a:pt x="369" y="136"/>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a16="http://schemas.microsoft.com/office/drawing/2014/main" id="{5D1E5DEA-ACA6-4880-A0FF-947FCAAD3AF3}"/>
                  </a:ext>
                </a:extLst>
              </p:cNvPr>
              <p:cNvSpPr>
                <a:spLocks noChangeArrowheads="1"/>
              </p:cNvSpPr>
              <p:nvPr/>
            </p:nvSpPr>
            <p:spPr bwMode="auto">
              <a:xfrm>
                <a:off x="2128" y="1875"/>
                <a:ext cx="238" cy="189"/>
              </a:xfrm>
              <a:custGeom>
                <a:avLst/>
                <a:gdLst>
                  <a:gd name="T0" fmla="*/ 47 w 271"/>
                  <a:gd name="T1" fmla="*/ 43 h 197"/>
                  <a:gd name="T2" fmla="*/ 34 w 271"/>
                  <a:gd name="T3" fmla="*/ 43 h 197"/>
                  <a:gd name="T4" fmla="*/ 34 w 271"/>
                  <a:gd name="T5" fmla="*/ 39 h 197"/>
                  <a:gd name="T6" fmla="*/ 9 w 271"/>
                  <a:gd name="T7" fmla="*/ 39 h 197"/>
                  <a:gd name="T8" fmla="*/ 4 w 271"/>
                  <a:gd name="T9" fmla="*/ 35 h 197"/>
                  <a:gd name="T10" fmla="*/ 6 w 271"/>
                  <a:gd name="T11" fmla="*/ 31 h 197"/>
                  <a:gd name="T12" fmla="*/ 4 w 271"/>
                  <a:gd name="T13" fmla="*/ 32 h 197"/>
                  <a:gd name="T14" fmla="*/ 4 w 271"/>
                  <a:gd name="T15" fmla="*/ 29 h 197"/>
                  <a:gd name="T16" fmla="*/ 4 w 271"/>
                  <a:gd name="T17" fmla="*/ 20 h 197"/>
                  <a:gd name="T18" fmla="*/ 8 w 271"/>
                  <a:gd name="T19" fmla="*/ 16 h 197"/>
                  <a:gd name="T20" fmla="*/ 0 w 271"/>
                  <a:gd name="T21" fmla="*/ 12 h 197"/>
                  <a:gd name="T22" fmla="*/ 5 w 271"/>
                  <a:gd name="T23" fmla="*/ 9 h 197"/>
                  <a:gd name="T24" fmla="*/ 15 w 271"/>
                  <a:gd name="T25" fmla="*/ 12 h 197"/>
                  <a:gd name="T26" fmla="*/ 22 w 271"/>
                  <a:gd name="T27" fmla="*/ 1 h 197"/>
                  <a:gd name="T28" fmla="*/ 30 w 271"/>
                  <a:gd name="T29" fmla="*/ 0 h 197"/>
                  <a:gd name="T30" fmla="*/ 44 w 271"/>
                  <a:gd name="T31" fmla="*/ 12 h 197"/>
                  <a:gd name="T32" fmla="*/ 58 w 271"/>
                  <a:gd name="T33" fmla="*/ 29 h 197"/>
                  <a:gd name="T34" fmla="*/ 50 w 271"/>
                  <a:gd name="T35" fmla="*/ 35 h 197"/>
                  <a:gd name="T36" fmla="*/ 47 w 271"/>
                  <a:gd name="T37" fmla="*/ 43 h 1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1"/>
                  <a:gd name="T58" fmla="*/ 0 h 197"/>
                  <a:gd name="T59" fmla="*/ 271 w 271"/>
                  <a:gd name="T60" fmla="*/ 197 h 1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1" h="197">
                    <a:moveTo>
                      <a:pt x="227" y="196"/>
                    </a:moveTo>
                    <a:lnTo>
                      <a:pt x="158" y="197"/>
                    </a:lnTo>
                    <a:lnTo>
                      <a:pt x="158" y="182"/>
                    </a:lnTo>
                    <a:lnTo>
                      <a:pt x="41" y="182"/>
                    </a:lnTo>
                    <a:lnTo>
                      <a:pt x="20" y="172"/>
                    </a:lnTo>
                    <a:lnTo>
                      <a:pt x="28" y="139"/>
                    </a:lnTo>
                    <a:lnTo>
                      <a:pt x="11" y="141"/>
                    </a:lnTo>
                    <a:lnTo>
                      <a:pt x="2" y="127"/>
                    </a:lnTo>
                    <a:lnTo>
                      <a:pt x="16" y="91"/>
                    </a:lnTo>
                    <a:lnTo>
                      <a:pt x="34" y="78"/>
                    </a:lnTo>
                    <a:lnTo>
                      <a:pt x="0" y="32"/>
                    </a:lnTo>
                    <a:lnTo>
                      <a:pt x="24" y="9"/>
                    </a:lnTo>
                    <a:lnTo>
                      <a:pt x="69" y="20"/>
                    </a:lnTo>
                    <a:lnTo>
                      <a:pt x="105" y="1"/>
                    </a:lnTo>
                    <a:lnTo>
                      <a:pt x="139" y="0"/>
                    </a:lnTo>
                    <a:lnTo>
                      <a:pt x="207" y="45"/>
                    </a:lnTo>
                    <a:lnTo>
                      <a:pt x="271" y="130"/>
                    </a:lnTo>
                    <a:lnTo>
                      <a:pt x="235" y="170"/>
                    </a:lnTo>
                    <a:lnTo>
                      <a:pt x="227" y="196"/>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a16="http://schemas.microsoft.com/office/drawing/2014/main" id="{E2DF8028-3EFC-4C76-816D-039FFEB5C7BC}"/>
                  </a:ext>
                </a:extLst>
              </p:cNvPr>
              <p:cNvSpPr>
                <a:spLocks noChangeArrowheads="1"/>
              </p:cNvSpPr>
              <p:nvPr/>
            </p:nvSpPr>
            <p:spPr bwMode="auto">
              <a:xfrm>
                <a:off x="2413" y="1311"/>
                <a:ext cx="190" cy="233"/>
              </a:xfrm>
              <a:custGeom>
                <a:avLst/>
                <a:gdLst>
                  <a:gd name="T0" fmla="*/ 0 w 216"/>
                  <a:gd name="T1" fmla="*/ 43 h 244"/>
                  <a:gd name="T2" fmla="*/ 4 w 216"/>
                  <a:gd name="T3" fmla="*/ 42 h 244"/>
                  <a:gd name="T4" fmla="*/ 4 w 216"/>
                  <a:gd name="T5" fmla="*/ 11 h 244"/>
                  <a:gd name="T6" fmla="*/ 4 w 216"/>
                  <a:gd name="T7" fmla="*/ 2 h 244"/>
                  <a:gd name="T8" fmla="*/ 37 w 216"/>
                  <a:gd name="T9" fmla="*/ 0 h 244"/>
                  <a:gd name="T10" fmla="*/ 37 w 216"/>
                  <a:gd name="T11" fmla="*/ 11 h 244"/>
                  <a:gd name="T12" fmla="*/ 37 w 216"/>
                  <a:gd name="T13" fmla="*/ 16 h 244"/>
                  <a:gd name="T14" fmla="*/ 47 w 216"/>
                  <a:gd name="T15" fmla="*/ 22 h 244"/>
                  <a:gd name="T16" fmla="*/ 48 w 216"/>
                  <a:gd name="T17" fmla="*/ 31 h 244"/>
                  <a:gd name="T18" fmla="*/ 26 w 216"/>
                  <a:gd name="T19" fmla="*/ 31 h 244"/>
                  <a:gd name="T20" fmla="*/ 14 w 216"/>
                  <a:gd name="T21" fmla="*/ 37 h 244"/>
                  <a:gd name="T22" fmla="*/ 12 w 216"/>
                  <a:gd name="T23" fmla="*/ 40 h 244"/>
                  <a:gd name="T24" fmla="*/ 4 w 216"/>
                  <a:gd name="T25" fmla="*/ 42 h 244"/>
                  <a:gd name="T26" fmla="*/ 0 w 216"/>
                  <a:gd name="T27" fmla="*/ 43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
                  <a:gd name="T43" fmla="*/ 0 h 244"/>
                  <a:gd name="T44" fmla="*/ 216 w 216"/>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 h="244">
                    <a:moveTo>
                      <a:pt x="0" y="244"/>
                    </a:moveTo>
                    <a:lnTo>
                      <a:pt x="2" y="237"/>
                    </a:lnTo>
                    <a:lnTo>
                      <a:pt x="2" y="25"/>
                    </a:lnTo>
                    <a:lnTo>
                      <a:pt x="2" y="2"/>
                    </a:lnTo>
                    <a:lnTo>
                      <a:pt x="171" y="0"/>
                    </a:lnTo>
                    <a:lnTo>
                      <a:pt x="171" y="36"/>
                    </a:lnTo>
                    <a:lnTo>
                      <a:pt x="167" y="85"/>
                    </a:lnTo>
                    <a:lnTo>
                      <a:pt x="204" y="117"/>
                    </a:lnTo>
                    <a:lnTo>
                      <a:pt x="216" y="181"/>
                    </a:lnTo>
                    <a:lnTo>
                      <a:pt x="110" y="183"/>
                    </a:lnTo>
                    <a:lnTo>
                      <a:pt x="62" y="208"/>
                    </a:lnTo>
                    <a:lnTo>
                      <a:pt x="53" y="228"/>
                    </a:lnTo>
                    <a:lnTo>
                      <a:pt x="12" y="243"/>
                    </a:lnTo>
                    <a:lnTo>
                      <a:pt x="0" y="244"/>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27">
                <a:extLst>
                  <a:ext uri="{FF2B5EF4-FFF2-40B4-BE49-F238E27FC236}">
                    <a16:creationId xmlns:a16="http://schemas.microsoft.com/office/drawing/2014/main" id="{EF53B83C-D578-47E2-A8BE-F0E04C0DB245}"/>
                  </a:ext>
                </a:extLst>
              </p:cNvPr>
              <p:cNvSpPr>
                <a:spLocks noChangeArrowheads="1"/>
              </p:cNvSpPr>
              <p:nvPr/>
            </p:nvSpPr>
            <p:spPr bwMode="auto">
              <a:xfrm>
                <a:off x="2114" y="1110"/>
                <a:ext cx="137" cy="381"/>
              </a:xfrm>
              <a:custGeom>
                <a:avLst/>
                <a:gdLst>
                  <a:gd name="T0" fmla="*/ 14 w 156"/>
                  <a:gd name="T1" fmla="*/ 76 h 398"/>
                  <a:gd name="T2" fmla="*/ 7 w 156"/>
                  <a:gd name="T3" fmla="*/ 73 h 398"/>
                  <a:gd name="T4" fmla="*/ 4 w 156"/>
                  <a:gd name="T5" fmla="*/ 67 h 398"/>
                  <a:gd name="T6" fmla="*/ 0 w 156"/>
                  <a:gd name="T7" fmla="*/ 66 h 398"/>
                  <a:gd name="T8" fmla="*/ 4 w 156"/>
                  <a:gd name="T9" fmla="*/ 64 h 398"/>
                  <a:gd name="T10" fmla="*/ 4 w 156"/>
                  <a:gd name="T11" fmla="*/ 61 h 398"/>
                  <a:gd name="T12" fmla="*/ 4 w 156"/>
                  <a:gd name="T13" fmla="*/ 61 h 398"/>
                  <a:gd name="T14" fmla="*/ 4 w 156"/>
                  <a:gd name="T15" fmla="*/ 28 h 398"/>
                  <a:gd name="T16" fmla="*/ 4 w 156"/>
                  <a:gd name="T17" fmla="*/ 29 h 398"/>
                  <a:gd name="T18" fmla="*/ 10 w 156"/>
                  <a:gd name="T19" fmla="*/ 28 h 398"/>
                  <a:gd name="T20" fmla="*/ 15 w 156"/>
                  <a:gd name="T21" fmla="*/ 22 h 398"/>
                  <a:gd name="T22" fmla="*/ 7 w 156"/>
                  <a:gd name="T23" fmla="*/ 11 h 398"/>
                  <a:gd name="T24" fmla="*/ 11 w 156"/>
                  <a:gd name="T25" fmla="*/ 0 h 398"/>
                  <a:gd name="T26" fmla="*/ 22 w 156"/>
                  <a:gd name="T27" fmla="*/ 3 h 398"/>
                  <a:gd name="T28" fmla="*/ 33 w 156"/>
                  <a:gd name="T29" fmla="*/ 7 h 398"/>
                  <a:gd name="T30" fmla="*/ 33 w 156"/>
                  <a:gd name="T31" fmla="*/ 47 h 398"/>
                  <a:gd name="T32" fmla="*/ 33 w 156"/>
                  <a:gd name="T33" fmla="*/ 50 h 398"/>
                  <a:gd name="T34" fmla="*/ 28 w 156"/>
                  <a:gd name="T35" fmla="*/ 52 h 398"/>
                  <a:gd name="T36" fmla="*/ 26 w 156"/>
                  <a:gd name="T37" fmla="*/ 56 h 398"/>
                  <a:gd name="T38" fmla="*/ 22 w 156"/>
                  <a:gd name="T39" fmla="*/ 58 h 398"/>
                  <a:gd name="T40" fmla="*/ 26 w 156"/>
                  <a:gd name="T41" fmla="*/ 65 h 398"/>
                  <a:gd name="T42" fmla="*/ 15 w 156"/>
                  <a:gd name="T43" fmla="*/ 76 h 398"/>
                  <a:gd name="T44" fmla="*/ 14 w 156"/>
                  <a:gd name="T45" fmla="*/ 76 h 3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6"/>
                  <a:gd name="T70" fmla="*/ 0 h 398"/>
                  <a:gd name="T71" fmla="*/ 156 w 156"/>
                  <a:gd name="T72" fmla="*/ 398 h 3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6" h="398">
                    <a:moveTo>
                      <a:pt x="65" y="396"/>
                    </a:moveTo>
                    <a:lnTo>
                      <a:pt x="30" y="382"/>
                    </a:lnTo>
                    <a:lnTo>
                      <a:pt x="13" y="346"/>
                    </a:lnTo>
                    <a:lnTo>
                      <a:pt x="0" y="343"/>
                    </a:lnTo>
                    <a:lnTo>
                      <a:pt x="6" y="332"/>
                    </a:lnTo>
                    <a:lnTo>
                      <a:pt x="18" y="321"/>
                    </a:lnTo>
                    <a:lnTo>
                      <a:pt x="2" y="316"/>
                    </a:lnTo>
                    <a:lnTo>
                      <a:pt x="2" y="138"/>
                    </a:lnTo>
                    <a:lnTo>
                      <a:pt x="5" y="141"/>
                    </a:lnTo>
                    <a:lnTo>
                      <a:pt x="49" y="137"/>
                    </a:lnTo>
                    <a:lnTo>
                      <a:pt x="69" y="105"/>
                    </a:lnTo>
                    <a:lnTo>
                      <a:pt x="32" y="37"/>
                    </a:lnTo>
                    <a:lnTo>
                      <a:pt x="50" y="0"/>
                    </a:lnTo>
                    <a:lnTo>
                      <a:pt x="98" y="3"/>
                    </a:lnTo>
                    <a:lnTo>
                      <a:pt x="155" y="7"/>
                    </a:lnTo>
                    <a:lnTo>
                      <a:pt x="156" y="238"/>
                    </a:lnTo>
                    <a:lnTo>
                      <a:pt x="156" y="255"/>
                    </a:lnTo>
                    <a:lnTo>
                      <a:pt x="129" y="268"/>
                    </a:lnTo>
                    <a:lnTo>
                      <a:pt x="121" y="294"/>
                    </a:lnTo>
                    <a:lnTo>
                      <a:pt x="103" y="303"/>
                    </a:lnTo>
                    <a:lnTo>
                      <a:pt x="123" y="339"/>
                    </a:lnTo>
                    <a:lnTo>
                      <a:pt x="69" y="398"/>
                    </a:lnTo>
                    <a:lnTo>
                      <a:pt x="65" y="396"/>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28">
                <a:extLst>
                  <a:ext uri="{FF2B5EF4-FFF2-40B4-BE49-F238E27FC236}">
                    <a16:creationId xmlns:a16="http://schemas.microsoft.com/office/drawing/2014/main" id="{2C6B1DD1-BCF1-4F54-8D8D-7988208D3192}"/>
                  </a:ext>
                </a:extLst>
              </p:cNvPr>
              <p:cNvSpPr>
                <a:spLocks noChangeArrowheads="1"/>
              </p:cNvSpPr>
              <p:nvPr/>
            </p:nvSpPr>
            <p:spPr bwMode="auto">
              <a:xfrm>
                <a:off x="2411" y="2719"/>
                <a:ext cx="199" cy="152"/>
              </a:xfrm>
              <a:custGeom>
                <a:avLst/>
                <a:gdLst>
                  <a:gd name="T0" fmla="*/ 53 w 226"/>
                  <a:gd name="T1" fmla="*/ 30 h 159"/>
                  <a:gd name="T2" fmla="*/ 0 w 226"/>
                  <a:gd name="T3" fmla="*/ 30 h 159"/>
                  <a:gd name="T4" fmla="*/ 1 w 226"/>
                  <a:gd name="T5" fmla="*/ 11 h 159"/>
                  <a:gd name="T6" fmla="*/ 1 w 226"/>
                  <a:gd name="T7" fmla="*/ 1 h 159"/>
                  <a:gd name="T8" fmla="*/ 53 w 226"/>
                  <a:gd name="T9" fmla="*/ 0 h 159"/>
                  <a:gd name="T10" fmla="*/ 53 w 226"/>
                  <a:gd name="T11" fmla="*/ 30 h 159"/>
                  <a:gd name="T12" fmla="*/ 0 60000 65536"/>
                  <a:gd name="T13" fmla="*/ 0 60000 65536"/>
                  <a:gd name="T14" fmla="*/ 0 60000 65536"/>
                  <a:gd name="T15" fmla="*/ 0 60000 65536"/>
                  <a:gd name="T16" fmla="*/ 0 60000 65536"/>
                  <a:gd name="T17" fmla="*/ 0 60000 65536"/>
                  <a:gd name="T18" fmla="*/ 0 w 226"/>
                  <a:gd name="T19" fmla="*/ 0 h 159"/>
                  <a:gd name="T20" fmla="*/ 226 w 226"/>
                  <a:gd name="T21" fmla="*/ 159 h 159"/>
                </a:gdLst>
                <a:ahLst/>
                <a:cxnLst>
                  <a:cxn ang="T12">
                    <a:pos x="T0" y="T1"/>
                  </a:cxn>
                  <a:cxn ang="T13">
                    <a:pos x="T2" y="T3"/>
                  </a:cxn>
                  <a:cxn ang="T14">
                    <a:pos x="T4" y="T5"/>
                  </a:cxn>
                  <a:cxn ang="T15">
                    <a:pos x="T6" y="T7"/>
                  </a:cxn>
                  <a:cxn ang="T16">
                    <a:pos x="T8" y="T9"/>
                  </a:cxn>
                  <a:cxn ang="T17">
                    <a:pos x="T10" y="T11"/>
                  </a:cxn>
                </a:cxnLst>
                <a:rect l="T18" t="T19" r="T20" b="T21"/>
                <a:pathLst>
                  <a:path w="226" h="159">
                    <a:moveTo>
                      <a:pt x="226" y="158"/>
                    </a:moveTo>
                    <a:lnTo>
                      <a:pt x="0" y="159"/>
                    </a:lnTo>
                    <a:lnTo>
                      <a:pt x="1" y="68"/>
                    </a:lnTo>
                    <a:lnTo>
                      <a:pt x="1" y="1"/>
                    </a:lnTo>
                    <a:lnTo>
                      <a:pt x="226" y="0"/>
                    </a:lnTo>
                    <a:lnTo>
                      <a:pt x="226" y="158"/>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29">
                <a:extLst>
                  <a:ext uri="{FF2B5EF4-FFF2-40B4-BE49-F238E27FC236}">
                    <a16:creationId xmlns:a16="http://schemas.microsoft.com/office/drawing/2014/main" id="{474DD0E5-B513-4E83-A2B6-45062030EEFD}"/>
                  </a:ext>
                </a:extLst>
              </p:cNvPr>
              <p:cNvSpPr>
                <a:spLocks noChangeArrowheads="1"/>
              </p:cNvSpPr>
              <p:nvPr/>
            </p:nvSpPr>
            <p:spPr bwMode="auto">
              <a:xfrm>
                <a:off x="1863" y="1491"/>
                <a:ext cx="201" cy="265"/>
              </a:xfrm>
              <a:custGeom>
                <a:avLst/>
                <a:gdLst>
                  <a:gd name="T0" fmla="*/ 47 w 229"/>
                  <a:gd name="T1" fmla="*/ 23 h 277"/>
                  <a:gd name="T2" fmla="*/ 39 w 229"/>
                  <a:gd name="T3" fmla="*/ 42 h 277"/>
                  <a:gd name="T4" fmla="*/ 25 w 229"/>
                  <a:gd name="T5" fmla="*/ 52 h 277"/>
                  <a:gd name="T6" fmla="*/ 18 w 229"/>
                  <a:gd name="T7" fmla="*/ 38 h 277"/>
                  <a:gd name="T8" fmla="*/ 13 w 229"/>
                  <a:gd name="T9" fmla="*/ 38 h 277"/>
                  <a:gd name="T10" fmla="*/ 10 w 229"/>
                  <a:gd name="T11" fmla="*/ 33 h 277"/>
                  <a:gd name="T12" fmla="*/ 4 w 229"/>
                  <a:gd name="T13" fmla="*/ 32 h 277"/>
                  <a:gd name="T14" fmla="*/ 0 w 229"/>
                  <a:gd name="T15" fmla="*/ 16 h 277"/>
                  <a:gd name="T16" fmla="*/ 6 w 229"/>
                  <a:gd name="T17" fmla="*/ 15 h 277"/>
                  <a:gd name="T18" fmla="*/ 10 w 229"/>
                  <a:gd name="T19" fmla="*/ 1 h 277"/>
                  <a:gd name="T20" fmla="*/ 47 w 229"/>
                  <a:gd name="T21" fmla="*/ 0 h 277"/>
                  <a:gd name="T22" fmla="*/ 43 w 229"/>
                  <a:gd name="T23" fmla="*/ 21 h 277"/>
                  <a:gd name="T24" fmla="*/ 47 w 229"/>
                  <a:gd name="T25" fmla="*/ 23 h 277"/>
                  <a:gd name="T26" fmla="*/ 47 w 229"/>
                  <a:gd name="T27" fmla="*/ 23 h 2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9"/>
                  <a:gd name="T43" fmla="*/ 0 h 277"/>
                  <a:gd name="T44" fmla="*/ 229 w 229"/>
                  <a:gd name="T45" fmla="*/ 277 h 2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9" h="277">
                    <a:moveTo>
                      <a:pt x="223" y="120"/>
                    </a:moveTo>
                    <a:lnTo>
                      <a:pt x="184" y="219"/>
                    </a:lnTo>
                    <a:lnTo>
                      <a:pt x="119" y="277"/>
                    </a:lnTo>
                    <a:lnTo>
                      <a:pt x="87" y="204"/>
                    </a:lnTo>
                    <a:lnTo>
                      <a:pt x="64" y="204"/>
                    </a:lnTo>
                    <a:lnTo>
                      <a:pt x="48" y="180"/>
                    </a:lnTo>
                    <a:lnTo>
                      <a:pt x="11" y="165"/>
                    </a:lnTo>
                    <a:lnTo>
                      <a:pt x="0" y="83"/>
                    </a:lnTo>
                    <a:lnTo>
                      <a:pt x="28" y="81"/>
                    </a:lnTo>
                    <a:lnTo>
                      <a:pt x="49" y="1"/>
                    </a:lnTo>
                    <a:lnTo>
                      <a:pt x="229" y="0"/>
                    </a:lnTo>
                    <a:lnTo>
                      <a:pt x="207" y="103"/>
                    </a:lnTo>
                    <a:lnTo>
                      <a:pt x="221" y="119"/>
                    </a:lnTo>
                    <a:lnTo>
                      <a:pt x="223" y="12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30">
                <a:extLst>
                  <a:ext uri="{FF2B5EF4-FFF2-40B4-BE49-F238E27FC236}">
                    <a16:creationId xmlns:a16="http://schemas.microsoft.com/office/drawing/2014/main" id="{F025D61C-69E7-459E-8E0E-C022AD04C1A1}"/>
                  </a:ext>
                </a:extLst>
              </p:cNvPr>
              <p:cNvSpPr>
                <a:spLocks noChangeArrowheads="1"/>
              </p:cNvSpPr>
              <p:nvPr/>
            </p:nvSpPr>
            <p:spPr bwMode="auto">
              <a:xfrm>
                <a:off x="177" y="912"/>
                <a:ext cx="311" cy="357"/>
              </a:xfrm>
              <a:custGeom>
                <a:avLst/>
                <a:gdLst>
                  <a:gd name="T0" fmla="*/ 76 w 354"/>
                  <a:gd name="T1" fmla="*/ 62 h 373"/>
                  <a:gd name="T2" fmla="*/ 8 w 354"/>
                  <a:gd name="T3" fmla="*/ 72 h 373"/>
                  <a:gd name="T4" fmla="*/ 17 w 354"/>
                  <a:gd name="T5" fmla="*/ 70 h 373"/>
                  <a:gd name="T6" fmla="*/ 12 w 354"/>
                  <a:gd name="T7" fmla="*/ 69 h 373"/>
                  <a:gd name="T8" fmla="*/ 12 w 354"/>
                  <a:gd name="T9" fmla="*/ 68 h 373"/>
                  <a:gd name="T10" fmla="*/ 17 w 354"/>
                  <a:gd name="T11" fmla="*/ 67 h 373"/>
                  <a:gd name="T12" fmla="*/ 19 w 354"/>
                  <a:gd name="T13" fmla="*/ 59 h 373"/>
                  <a:gd name="T14" fmla="*/ 25 w 354"/>
                  <a:gd name="T15" fmla="*/ 56 h 373"/>
                  <a:gd name="T16" fmla="*/ 17 w 354"/>
                  <a:gd name="T17" fmla="*/ 50 h 373"/>
                  <a:gd name="T18" fmla="*/ 22 w 354"/>
                  <a:gd name="T19" fmla="*/ 34 h 373"/>
                  <a:gd name="T20" fmla="*/ 10 w 354"/>
                  <a:gd name="T21" fmla="*/ 26 h 373"/>
                  <a:gd name="T22" fmla="*/ 0 w 354"/>
                  <a:gd name="T23" fmla="*/ 15 h 373"/>
                  <a:gd name="T24" fmla="*/ 4 w 354"/>
                  <a:gd name="T25" fmla="*/ 0 h 373"/>
                  <a:gd name="T26" fmla="*/ 46 w 354"/>
                  <a:gd name="T27" fmla="*/ 1 h 373"/>
                  <a:gd name="T28" fmla="*/ 33 w 354"/>
                  <a:gd name="T29" fmla="*/ 11 h 373"/>
                  <a:gd name="T30" fmla="*/ 31 w 354"/>
                  <a:gd name="T31" fmla="*/ 14 h 373"/>
                  <a:gd name="T32" fmla="*/ 32 w 354"/>
                  <a:gd name="T33" fmla="*/ 20 h 373"/>
                  <a:gd name="T34" fmla="*/ 31 w 354"/>
                  <a:gd name="T35" fmla="*/ 27 h 373"/>
                  <a:gd name="T36" fmla="*/ 35 w 354"/>
                  <a:gd name="T37" fmla="*/ 29 h 373"/>
                  <a:gd name="T38" fmla="*/ 36 w 354"/>
                  <a:gd name="T39" fmla="*/ 38 h 373"/>
                  <a:gd name="T40" fmla="*/ 49 w 354"/>
                  <a:gd name="T41" fmla="*/ 51 h 373"/>
                  <a:gd name="T42" fmla="*/ 47 w 354"/>
                  <a:gd name="T43" fmla="*/ 57 h 373"/>
                  <a:gd name="T44" fmla="*/ 40 w 354"/>
                  <a:gd name="T45" fmla="*/ 63 h 373"/>
                  <a:gd name="T46" fmla="*/ 40 w 354"/>
                  <a:gd name="T47" fmla="*/ 66 h 373"/>
                  <a:gd name="T48" fmla="*/ 43 w 354"/>
                  <a:gd name="T49" fmla="*/ 67 h 373"/>
                  <a:gd name="T50" fmla="*/ 76 w 354"/>
                  <a:gd name="T51" fmla="*/ 60 h 373"/>
                  <a:gd name="T52" fmla="*/ 76 w 354"/>
                  <a:gd name="T53" fmla="*/ 62 h 3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4"/>
                  <a:gd name="T82" fmla="*/ 0 h 373"/>
                  <a:gd name="T83" fmla="*/ 354 w 354"/>
                  <a:gd name="T84" fmla="*/ 373 h 3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4" h="373">
                    <a:moveTo>
                      <a:pt x="354" y="319"/>
                    </a:moveTo>
                    <a:lnTo>
                      <a:pt x="36" y="373"/>
                    </a:lnTo>
                    <a:lnTo>
                      <a:pt x="80" y="360"/>
                    </a:lnTo>
                    <a:lnTo>
                      <a:pt x="57" y="357"/>
                    </a:lnTo>
                    <a:lnTo>
                      <a:pt x="57" y="347"/>
                    </a:lnTo>
                    <a:lnTo>
                      <a:pt x="76" y="342"/>
                    </a:lnTo>
                    <a:lnTo>
                      <a:pt x="90" y="306"/>
                    </a:lnTo>
                    <a:lnTo>
                      <a:pt x="116" y="291"/>
                    </a:lnTo>
                    <a:lnTo>
                      <a:pt x="82" y="250"/>
                    </a:lnTo>
                    <a:lnTo>
                      <a:pt x="106" y="179"/>
                    </a:lnTo>
                    <a:lnTo>
                      <a:pt x="43" y="132"/>
                    </a:lnTo>
                    <a:lnTo>
                      <a:pt x="0" y="78"/>
                    </a:lnTo>
                    <a:lnTo>
                      <a:pt x="13" y="0"/>
                    </a:lnTo>
                    <a:lnTo>
                      <a:pt x="211" y="1"/>
                    </a:lnTo>
                    <a:lnTo>
                      <a:pt x="156" y="37"/>
                    </a:lnTo>
                    <a:lnTo>
                      <a:pt x="143" y="77"/>
                    </a:lnTo>
                    <a:lnTo>
                      <a:pt x="152" y="96"/>
                    </a:lnTo>
                    <a:lnTo>
                      <a:pt x="144" y="136"/>
                    </a:lnTo>
                    <a:lnTo>
                      <a:pt x="163" y="148"/>
                    </a:lnTo>
                    <a:lnTo>
                      <a:pt x="169" y="198"/>
                    </a:lnTo>
                    <a:lnTo>
                      <a:pt x="229" y="259"/>
                    </a:lnTo>
                    <a:lnTo>
                      <a:pt x="224" y="300"/>
                    </a:lnTo>
                    <a:lnTo>
                      <a:pt x="180" y="322"/>
                    </a:lnTo>
                    <a:lnTo>
                      <a:pt x="180" y="335"/>
                    </a:lnTo>
                    <a:lnTo>
                      <a:pt x="203" y="343"/>
                    </a:lnTo>
                    <a:lnTo>
                      <a:pt x="354" y="312"/>
                    </a:lnTo>
                    <a:lnTo>
                      <a:pt x="354" y="319"/>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31">
                <a:extLst>
                  <a:ext uri="{FF2B5EF4-FFF2-40B4-BE49-F238E27FC236}">
                    <a16:creationId xmlns:a16="http://schemas.microsoft.com/office/drawing/2014/main" id="{422B1908-F5CA-425F-A266-2A66DF671CA0}"/>
                  </a:ext>
                </a:extLst>
              </p:cNvPr>
              <p:cNvSpPr>
                <a:spLocks noChangeArrowheads="1"/>
              </p:cNvSpPr>
              <p:nvPr/>
            </p:nvSpPr>
            <p:spPr bwMode="auto">
              <a:xfrm>
                <a:off x="2626" y="1567"/>
                <a:ext cx="168" cy="203"/>
              </a:xfrm>
              <a:custGeom>
                <a:avLst/>
                <a:gdLst>
                  <a:gd name="T0" fmla="*/ 36 w 192"/>
                  <a:gd name="T1" fmla="*/ 26 h 212"/>
                  <a:gd name="T2" fmla="*/ 32 w 192"/>
                  <a:gd name="T3" fmla="*/ 27 h 212"/>
                  <a:gd name="T4" fmla="*/ 32 w 192"/>
                  <a:gd name="T5" fmla="*/ 40 h 212"/>
                  <a:gd name="T6" fmla="*/ 10 w 192"/>
                  <a:gd name="T7" fmla="*/ 42 h 212"/>
                  <a:gd name="T8" fmla="*/ 9 w 192"/>
                  <a:gd name="T9" fmla="*/ 29 h 212"/>
                  <a:gd name="T10" fmla="*/ 6 w 192"/>
                  <a:gd name="T11" fmla="*/ 29 h 212"/>
                  <a:gd name="T12" fmla="*/ 1 w 192"/>
                  <a:gd name="T13" fmla="*/ 19 h 212"/>
                  <a:gd name="T14" fmla="*/ 0 w 192"/>
                  <a:gd name="T15" fmla="*/ 11 h 212"/>
                  <a:gd name="T16" fmla="*/ 18 w 192"/>
                  <a:gd name="T17" fmla="*/ 11 h 212"/>
                  <a:gd name="T18" fmla="*/ 18 w 192"/>
                  <a:gd name="T19" fmla="*/ 9 h 212"/>
                  <a:gd name="T20" fmla="*/ 27 w 192"/>
                  <a:gd name="T21" fmla="*/ 0 h 212"/>
                  <a:gd name="T22" fmla="*/ 36 w 192"/>
                  <a:gd name="T23" fmla="*/ 26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212"/>
                  <a:gd name="T38" fmla="*/ 192 w 19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212">
                    <a:moveTo>
                      <a:pt x="192" y="126"/>
                    </a:moveTo>
                    <a:lnTo>
                      <a:pt x="168" y="134"/>
                    </a:lnTo>
                    <a:lnTo>
                      <a:pt x="170" y="209"/>
                    </a:lnTo>
                    <a:lnTo>
                      <a:pt x="49" y="212"/>
                    </a:lnTo>
                    <a:lnTo>
                      <a:pt x="41" y="141"/>
                    </a:lnTo>
                    <a:lnTo>
                      <a:pt x="31" y="146"/>
                    </a:lnTo>
                    <a:lnTo>
                      <a:pt x="1" y="90"/>
                    </a:lnTo>
                    <a:lnTo>
                      <a:pt x="0" y="25"/>
                    </a:lnTo>
                    <a:lnTo>
                      <a:pt x="91" y="23"/>
                    </a:lnTo>
                    <a:lnTo>
                      <a:pt x="91" y="9"/>
                    </a:lnTo>
                    <a:lnTo>
                      <a:pt x="142" y="0"/>
                    </a:lnTo>
                    <a:lnTo>
                      <a:pt x="192" y="126"/>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32">
                <a:extLst>
                  <a:ext uri="{FF2B5EF4-FFF2-40B4-BE49-F238E27FC236}">
                    <a16:creationId xmlns:a16="http://schemas.microsoft.com/office/drawing/2014/main" id="{14AB92C1-A15B-4E4E-932A-428DA2400CB8}"/>
                  </a:ext>
                </a:extLst>
              </p:cNvPr>
              <p:cNvSpPr>
                <a:spLocks noChangeArrowheads="1"/>
              </p:cNvSpPr>
              <p:nvPr/>
            </p:nvSpPr>
            <p:spPr bwMode="auto">
              <a:xfrm>
                <a:off x="1141" y="1399"/>
                <a:ext cx="352" cy="188"/>
              </a:xfrm>
              <a:custGeom>
                <a:avLst/>
                <a:gdLst>
                  <a:gd name="T0" fmla="*/ 83 w 401"/>
                  <a:gd name="T1" fmla="*/ 10 h 197"/>
                  <a:gd name="T2" fmla="*/ 83 w 401"/>
                  <a:gd name="T3" fmla="*/ 10 h 197"/>
                  <a:gd name="T4" fmla="*/ 75 w 401"/>
                  <a:gd name="T5" fmla="*/ 10 h 197"/>
                  <a:gd name="T6" fmla="*/ 66 w 401"/>
                  <a:gd name="T7" fmla="*/ 10 h 197"/>
                  <a:gd name="T8" fmla="*/ 32 w 401"/>
                  <a:gd name="T9" fmla="*/ 27 h 197"/>
                  <a:gd name="T10" fmla="*/ 31 w 401"/>
                  <a:gd name="T11" fmla="*/ 21 h 197"/>
                  <a:gd name="T12" fmla="*/ 22 w 401"/>
                  <a:gd name="T13" fmla="*/ 28 h 197"/>
                  <a:gd name="T14" fmla="*/ 4 w 401"/>
                  <a:gd name="T15" fmla="*/ 29 h 197"/>
                  <a:gd name="T16" fmla="*/ 15 w 401"/>
                  <a:gd name="T17" fmla="*/ 30 h 197"/>
                  <a:gd name="T18" fmla="*/ 12 w 401"/>
                  <a:gd name="T19" fmla="*/ 33 h 197"/>
                  <a:gd name="T20" fmla="*/ 0 w 401"/>
                  <a:gd name="T21" fmla="*/ 30 h 197"/>
                  <a:gd name="T22" fmla="*/ 4 w 401"/>
                  <a:gd name="T23" fmla="*/ 28 h 197"/>
                  <a:gd name="T24" fmla="*/ 11 w 401"/>
                  <a:gd name="T25" fmla="*/ 22 h 197"/>
                  <a:gd name="T26" fmla="*/ 18 w 401"/>
                  <a:gd name="T27" fmla="*/ 21 h 197"/>
                  <a:gd name="T28" fmla="*/ 19 w 401"/>
                  <a:gd name="T29" fmla="*/ 18 h 197"/>
                  <a:gd name="T30" fmla="*/ 17 w 401"/>
                  <a:gd name="T31" fmla="*/ 10 h 197"/>
                  <a:gd name="T32" fmla="*/ 19 w 401"/>
                  <a:gd name="T33" fmla="*/ 10 h 197"/>
                  <a:gd name="T34" fmla="*/ 21 w 401"/>
                  <a:gd name="T35" fmla="*/ 0 h 197"/>
                  <a:gd name="T36" fmla="*/ 64 w 401"/>
                  <a:gd name="T37" fmla="*/ 2 h 197"/>
                  <a:gd name="T38" fmla="*/ 67 w 401"/>
                  <a:gd name="T39" fmla="*/ 10 h 197"/>
                  <a:gd name="T40" fmla="*/ 71 w 401"/>
                  <a:gd name="T41" fmla="*/ 5 h 197"/>
                  <a:gd name="T42" fmla="*/ 73 w 401"/>
                  <a:gd name="T43" fmla="*/ 10 h 197"/>
                  <a:gd name="T44" fmla="*/ 76 w 401"/>
                  <a:gd name="T45" fmla="*/ 10 h 197"/>
                  <a:gd name="T46" fmla="*/ 83 w 401"/>
                  <a:gd name="T47" fmla="*/ 10 h 1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1"/>
                  <a:gd name="T73" fmla="*/ 0 h 197"/>
                  <a:gd name="T74" fmla="*/ 401 w 401"/>
                  <a:gd name="T75" fmla="*/ 197 h 1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1" h="197">
                    <a:moveTo>
                      <a:pt x="397" y="23"/>
                    </a:moveTo>
                    <a:lnTo>
                      <a:pt x="401" y="60"/>
                    </a:lnTo>
                    <a:lnTo>
                      <a:pt x="355" y="44"/>
                    </a:lnTo>
                    <a:lnTo>
                      <a:pt x="315" y="53"/>
                    </a:lnTo>
                    <a:lnTo>
                      <a:pt x="154" y="151"/>
                    </a:lnTo>
                    <a:lnTo>
                      <a:pt x="146" y="118"/>
                    </a:lnTo>
                    <a:lnTo>
                      <a:pt x="105" y="154"/>
                    </a:lnTo>
                    <a:lnTo>
                      <a:pt x="17" y="163"/>
                    </a:lnTo>
                    <a:lnTo>
                      <a:pt x="69" y="176"/>
                    </a:lnTo>
                    <a:lnTo>
                      <a:pt x="58" y="197"/>
                    </a:lnTo>
                    <a:lnTo>
                      <a:pt x="0" y="173"/>
                    </a:lnTo>
                    <a:lnTo>
                      <a:pt x="9" y="157"/>
                    </a:lnTo>
                    <a:lnTo>
                      <a:pt x="53" y="123"/>
                    </a:lnTo>
                    <a:lnTo>
                      <a:pt x="86" y="120"/>
                    </a:lnTo>
                    <a:lnTo>
                      <a:pt x="92" y="98"/>
                    </a:lnTo>
                    <a:lnTo>
                      <a:pt x="78" y="58"/>
                    </a:lnTo>
                    <a:lnTo>
                      <a:pt x="91" y="22"/>
                    </a:lnTo>
                    <a:lnTo>
                      <a:pt x="99" y="0"/>
                    </a:lnTo>
                    <a:lnTo>
                      <a:pt x="306" y="2"/>
                    </a:lnTo>
                    <a:lnTo>
                      <a:pt x="323" y="12"/>
                    </a:lnTo>
                    <a:lnTo>
                      <a:pt x="344" y="5"/>
                    </a:lnTo>
                    <a:lnTo>
                      <a:pt x="351" y="22"/>
                    </a:lnTo>
                    <a:lnTo>
                      <a:pt x="364" y="15"/>
                    </a:lnTo>
                    <a:lnTo>
                      <a:pt x="397" y="23"/>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33">
                <a:extLst>
                  <a:ext uri="{FF2B5EF4-FFF2-40B4-BE49-F238E27FC236}">
                    <a16:creationId xmlns:a16="http://schemas.microsoft.com/office/drawing/2014/main" id="{A3A3F5BB-FB75-4A4B-BF58-28CBEBD28DC2}"/>
                  </a:ext>
                </a:extLst>
              </p:cNvPr>
              <p:cNvSpPr>
                <a:spLocks noChangeArrowheads="1"/>
              </p:cNvSpPr>
              <p:nvPr/>
            </p:nvSpPr>
            <p:spPr bwMode="auto">
              <a:xfrm>
                <a:off x="1259" y="1053"/>
                <a:ext cx="259" cy="161"/>
              </a:xfrm>
              <a:custGeom>
                <a:avLst/>
                <a:gdLst>
                  <a:gd name="T0" fmla="*/ 27 w 295"/>
                  <a:gd name="T1" fmla="*/ 27 h 169"/>
                  <a:gd name="T2" fmla="*/ 21 w 295"/>
                  <a:gd name="T3" fmla="*/ 25 h 169"/>
                  <a:gd name="T4" fmla="*/ 21 w 295"/>
                  <a:gd name="T5" fmla="*/ 22 h 169"/>
                  <a:gd name="T6" fmla="*/ 15 w 295"/>
                  <a:gd name="T7" fmla="*/ 22 h 169"/>
                  <a:gd name="T8" fmla="*/ 15 w 295"/>
                  <a:gd name="T9" fmla="*/ 16 h 169"/>
                  <a:gd name="T10" fmla="*/ 4 w 295"/>
                  <a:gd name="T11" fmla="*/ 15 h 169"/>
                  <a:gd name="T12" fmla="*/ 4 w 295"/>
                  <a:gd name="T13" fmla="*/ 10 h 169"/>
                  <a:gd name="T14" fmla="*/ 0 w 295"/>
                  <a:gd name="T15" fmla="*/ 10 h 169"/>
                  <a:gd name="T16" fmla="*/ 7 w 295"/>
                  <a:gd name="T17" fmla="*/ 0 h 169"/>
                  <a:gd name="T18" fmla="*/ 53 w 295"/>
                  <a:gd name="T19" fmla="*/ 10 h 169"/>
                  <a:gd name="T20" fmla="*/ 61 w 295"/>
                  <a:gd name="T21" fmla="*/ 10 h 169"/>
                  <a:gd name="T22" fmla="*/ 58 w 295"/>
                  <a:gd name="T23" fmla="*/ 10 h 169"/>
                  <a:gd name="T24" fmla="*/ 54 w 295"/>
                  <a:gd name="T25" fmla="*/ 10 h 169"/>
                  <a:gd name="T26" fmla="*/ 51 w 295"/>
                  <a:gd name="T27" fmla="*/ 21 h 169"/>
                  <a:gd name="T28" fmla="*/ 36 w 295"/>
                  <a:gd name="T29" fmla="*/ 24 h 169"/>
                  <a:gd name="T30" fmla="*/ 28 w 295"/>
                  <a:gd name="T31" fmla="*/ 27 h 169"/>
                  <a:gd name="T32" fmla="*/ 27 w 295"/>
                  <a:gd name="T33" fmla="*/ 27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5"/>
                  <a:gd name="T52" fmla="*/ 0 h 169"/>
                  <a:gd name="T53" fmla="*/ 295 w 295"/>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5" h="169">
                    <a:moveTo>
                      <a:pt x="128" y="169"/>
                    </a:moveTo>
                    <a:lnTo>
                      <a:pt x="99" y="153"/>
                    </a:lnTo>
                    <a:lnTo>
                      <a:pt x="99" y="131"/>
                    </a:lnTo>
                    <a:lnTo>
                      <a:pt x="68" y="131"/>
                    </a:lnTo>
                    <a:lnTo>
                      <a:pt x="68" y="101"/>
                    </a:lnTo>
                    <a:lnTo>
                      <a:pt x="22" y="93"/>
                    </a:lnTo>
                    <a:lnTo>
                      <a:pt x="22" y="56"/>
                    </a:lnTo>
                    <a:lnTo>
                      <a:pt x="0" y="56"/>
                    </a:lnTo>
                    <a:lnTo>
                      <a:pt x="30" y="0"/>
                    </a:lnTo>
                    <a:lnTo>
                      <a:pt x="251" y="12"/>
                    </a:lnTo>
                    <a:lnTo>
                      <a:pt x="295" y="15"/>
                    </a:lnTo>
                    <a:lnTo>
                      <a:pt x="274" y="59"/>
                    </a:lnTo>
                    <a:lnTo>
                      <a:pt x="252" y="73"/>
                    </a:lnTo>
                    <a:lnTo>
                      <a:pt x="241" y="123"/>
                    </a:lnTo>
                    <a:lnTo>
                      <a:pt x="169" y="143"/>
                    </a:lnTo>
                    <a:lnTo>
                      <a:pt x="130" y="167"/>
                    </a:lnTo>
                    <a:lnTo>
                      <a:pt x="128" y="169"/>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34">
                <a:extLst>
                  <a:ext uri="{FF2B5EF4-FFF2-40B4-BE49-F238E27FC236}">
                    <a16:creationId xmlns:a16="http://schemas.microsoft.com/office/drawing/2014/main" id="{DDD06BC9-0F26-4755-9ADE-698A6D35A3B6}"/>
                  </a:ext>
                </a:extLst>
              </p:cNvPr>
              <p:cNvSpPr>
                <a:spLocks noChangeArrowheads="1"/>
              </p:cNvSpPr>
              <p:nvPr/>
            </p:nvSpPr>
            <p:spPr bwMode="auto">
              <a:xfrm>
                <a:off x="2045" y="1438"/>
                <a:ext cx="127" cy="181"/>
              </a:xfrm>
              <a:custGeom>
                <a:avLst/>
                <a:gdLst>
                  <a:gd name="T0" fmla="*/ 27 w 145"/>
                  <a:gd name="T1" fmla="*/ 30 h 190"/>
                  <a:gd name="T2" fmla="*/ 4 w 145"/>
                  <a:gd name="T3" fmla="*/ 28 h 190"/>
                  <a:gd name="T4" fmla="*/ 4 w 145"/>
                  <a:gd name="T5" fmla="*/ 28 h 190"/>
                  <a:gd name="T6" fmla="*/ 0 w 145"/>
                  <a:gd name="T7" fmla="*/ 26 h 190"/>
                  <a:gd name="T8" fmla="*/ 4 w 145"/>
                  <a:gd name="T9" fmla="*/ 10 h 190"/>
                  <a:gd name="T10" fmla="*/ 6 w 145"/>
                  <a:gd name="T11" fmla="*/ 10 h 190"/>
                  <a:gd name="T12" fmla="*/ 9 w 145"/>
                  <a:gd name="T13" fmla="*/ 10 h 190"/>
                  <a:gd name="T14" fmla="*/ 15 w 145"/>
                  <a:gd name="T15" fmla="*/ 0 h 190"/>
                  <a:gd name="T16" fmla="*/ 18 w 145"/>
                  <a:gd name="T17" fmla="*/ 3 h 190"/>
                  <a:gd name="T18" fmla="*/ 21 w 145"/>
                  <a:gd name="T19" fmla="*/ 10 h 190"/>
                  <a:gd name="T20" fmla="*/ 27 w 145"/>
                  <a:gd name="T21" fmla="*/ 10 h 190"/>
                  <a:gd name="T22" fmla="*/ 27 w 145"/>
                  <a:gd name="T23" fmla="*/ 30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5"/>
                  <a:gd name="T37" fmla="*/ 0 h 190"/>
                  <a:gd name="T38" fmla="*/ 145 w 145"/>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5" h="190">
                    <a:moveTo>
                      <a:pt x="145" y="190"/>
                    </a:moveTo>
                    <a:lnTo>
                      <a:pt x="16" y="176"/>
                    </a:lnTo>
                    <a:lnTo>
                      <a:pt x="14" y="175"/>
                    </a:lnTo>
                    <a:lnTo>
                      <a:pt x="0" y="159"/>
                    </a:lnTo>
                    <a:lnTo>
                      <a:pt x="22" y="56"/>
                    </a:lnTo>
                    <a:lnTo>
                      <a:pt x="28" y="58"/>
                    </a:lnTo>
                    <a:lnTo>
                      <a:pt x="42" y="24"/>
                    </a:lnTo>
                    <a:lnTo>
                      <a:pt x="79" y="0"/>
                    </a:lnTo>
                    <a:lnTo>
                      <a:pt x="92" y="3"/>
                    </a:lnTo>
                    <a:lnTo>
                      <a:pt x="109" y="39"/>
                    </a:lnTo>
                    <a:lnTo>
                      <a:pt x="144" y="53"/>
                    </a:lnTo>
                    <a:lnTo>
                      <a:pt x="145" y="19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35">
                <a:extLst>
                  <a:ext uri="{FF2B5EF4-FFF2-40B4-BE49-F238E27FC236}">
                    <a16:creationId xmlns:a16="http://schemas.microsoft.com/office/drawing/2014/main" id="{B043DE3D-2602-41D1-A9E9-0BC6247DFE00}"/>
                  </a:ext>
                </a:extLst>
              </p:cNvPr>
              <p:cNvSpPr>
                <a:spLocks noChangeArrowheads="1"/>
              </p:cNvSpPr>
              <p:nvPr/>
            </p:nvSpPr>
            <p:spPr bwMode="auto">
              <a:xfrm>
                <a:off x="2609" y="2783"/>
                <a:ext cx="278" cy="218"/>
              </a:xfrm>
              <a:custGeom>
                <a:avLst/>
                <a:gdLst>
                  <a:gd name="T0" fmla="*/ 65 w 316"/>
                  <a:gd name="T1" fmla="*/ 41 h 228"/>
                  <a:gd name="T2" fmla="*/ 61 w 316"/>
                  <a:gd name="T3" fmla="*/ 32 h 228"/>
                  <a:gd name="T4" fmla="*/ 55 w 316"/>
                  <a:gd name="T5" fmla="*/ 32 h 228"/>
                  <a:gd name="T6" fmla="*/ 48 w 316"/>
                  <a:gd name="T7" fmla="*/ 25 h 228"/>
                  <a:gd name="T8" fmla="*/ 72 w 316"/>
                  <a:gd name="T9" fmla="*/ 11 h 228"/>
                  <a:gd name="T10" fmla="*/ 63 w 316"/>
                  <a:gd name="T11" fmla="*/ 2 h 228"/>
                  <a:gd name="T12" fmla="*/ 41 w 316"/>
                  <a:gd name="T13" fmla="*/ 0 h 228"/>
                  <a:gd name="T14" fmla="*/ 41 w 316"/>
                  <a:gd name="T15" fmla="*/ 11 h 228"/>
                  <a:gd name="T16" fmla="*/ 32 w 316"/>
                  <a:gd name="T17" fmla="*/ 11 h 228"/>
                  <a:gd name="T18" fmla="*/ 32 w 316"/>
                  <a:gd name="T19" fmla="*/ 18 h 228"/>
                  <a:gd name="T20" fmla="*/ 1 w 316"/>
                  <a:gd name="T21" fmla="*/ 18 h 228"/>
                  <a:gd name="T22" fmla="*/ 0 w 316"/>
                  <a:gd name="T23" fmla="*/ 43 h 228"/>
                  <a:gd name="T24" fmla="*/ 63 w 316"/>
                  <a:gd name="T25" fmla="*/ 43 h 228"/>
                  <a:gd name="T26" fmla="*/ 65 w 316"/>
                  <a:gd name="T27" fmla="*/ 41 h 2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6"/>
                  <a:gd name="T43" fmla="*/ 0 h 228"/>
                  <a:gd name="T44" fmla="*/ 316 w 316"/>
                  <a:gd name="T45" fmla="*/ 228 h 2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6" h="228">
                    <a:moveTo>
                      <a:pt x="285" y="219"/>
                    </a:moveTo>
                    <a:lnTo>
                      <a:pt x="267" y="168"/>
                    </a:lnTo>
                    <a:lnTo>
                      <a:pt x="242" y="172"/>
                    </a:lnTo>
                    <a:lnTo>
                      <a:pt x="215" y="125"/>
                    </a:lnTo>
                    <a:lnTo>
                      <a:pt x="316" y="32"/>
                    </a:lnTo>
                    <a:lnTo>
                      <a:pt x="284" y="2"/>
                    </a:lnTo>
                    <a:lnTo>
                      <a:pt x="181" y="0"/>
                    </a:lnTo>
                    <a:lnTo>
                      <a:pt x="181" y="46"/>
                    </a:lnTo>
                    <a:lnTo>
                      <a:pt x="136" y="46"/>
                    </a:lnTo>
                    <a:lnTo>
                      <a:pt x="136" y="92"/>
                    </a:lnTo>
                    <a:lnTo>
                      <a:pt x="1" y="91"/>
                    </a:lnTo>
                    <a:lnTo>
                      <a:pt x="0" y="227"/>
                    </a:lnTo>
                    <a:lnTo>
                      <a:pt x="283" y="228"/>
                    </a:lnTo>
                    <a:lnTo>
                      <a:pt x="285" y="219"/>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36">
                <a:extLst>
                  <a:ext uri="{FF2B5EF4-FFF2-40B4-BE49-F238E27FC236}">
                    <a16:creationId xmlns:a16="http://schemas.microsoft.com/office/drawing/2014/main" id="{6385A101-5C09-4500-96BC-2122DBC30622}"/>
                  </a:ext>
                </a:extLst>
              </p:cNvPr>
              <p:cNvSpPr>
                <a:spLocks noChangeArrowheads="1"/>
              </p:cNvSpPr>
              <p:nvPr/>
            </p:nvSpPr>
            <p:spPr bwMode="auto">
              <a:xfrm>
                <a:off x="1071" y="1306"/>
                <a:ext cx="150" cy="265"/>
              </a:xfrm>
              <a:custGeom>
                <a:avLst/>
                <a:gdLst>
                  <a:gd name="T0" fmla="*/ 16 w 171"/>
                  <a:gd name="T1" fmla="*/ 51 h 277"/>
                  <a:gd name="T2" fmla="*/ 4 w 171"/>
                  <a:gd name="T3" fmla="*/ 52 h 277"/>
                  <a:gd name="T4" fmla="*/ 4 w 171"/>
                  <a:gd name="T5" fmla="*/ 50 h 277"/>
                  <a:gd name="T6" fmla="*/ 0 w 171"/>
                  <a:gd name="T7" fmla="*/ 44 h 277"/>
                  <a:gd name="T8" fmla="*/ 7 w 171"/>
                  <a:gd name="T9" fmla="*/ 50 h 277"/>
                  <a:gd name="T10" fmla="*/ 10 w 171"/>
                  <a:gd name="T11" fmla="*/ 39 h 277"/>
                  <a:gd name="T12" fmla="*/ 4 w 171"/>
                  <a:gd name="T13" fmla="*/ 28 h 277"/>
                  <a:gd name="T14" fmla="*/ 4 w 171"/>
                  <a:gd name="T15" fmla="*/ 0 h 277"/>
                  <a:gd name="T16" fmla="*/ 26 w 171"/>
                  <a:gd name="T17" fmla="*/ 1 h 277"/>
                  <a:gd name="T18" fmla="*/ 23 w 171"/>
                  <a:gd name="T19" fmla="*/ 11 h 277"/>
                  <a:gd name="T20" fmla="*/ 25 w 171"/>
                  <a:gd name="T21" fmla="*/ 15 h 277"/>
                  <a:gd name="T22" fmla="*/ 35 w 171"/>
                  <a:gd name="T23" fmla="*/ 23 h 277"/>
                  <a:gd name="T24" fmla="*/ 32 w 171"/>
                  <a:gd name="T25" fmla="*/ 30 h 277"/>
                  <a:gd name="T26" fmla="*/ 35 w 171"/>
                  <a:gd name="T27" fmla="*/ 36 h 277"/>
                  <a:gd name="T28" fmla="*/ 34 w 171"/>
                  <a:gd name="T29" fmla="*/ 41 h 277"/>
                  <a:gd name="T30" fmla="*/ 27 w 171"/>
                  <a:gd name="T31" fmla="*/ 42 h 277"/>
                  <a:gd name="T32" fmla="*/ 18 w 171"/>
                  <a:gd name="T33" fmla="*/ 48 h 277"/>
                  <a:gd name="T34" fmla="*/ 16 w 171"/>
                  <a:gd name="T35" fmla="*/ 51 h 2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1"/>
                  <a:gd name="T55" fmla="*/ 0 h 277"/>
                  <a:gd name="T56" fmla="*/ 171 w 171"/>
                  <a:gd name="T57" fmla="*/ 277 h 2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1" h="277">
                    <a:moveTo>
                      <a:pt x="79" y="269"/>
                    </a:moveTo>
                    <a:lnTo>
                      <a:pt x="19" y="277"/>
                    </a:lnTo>
                    <a:lnTo>
                      <a:pt x="11" y="265"/>
                    </a:lnTo>
                    <a:lnTo>
                      <a:pt x="0" y="231"/>
                    </a:lnTo>
                    <a:lnTo>
                      <a:pt x="30" y="266"/>
                    </a:lnTo>
                    <a:lnTo>
                      <a:pt x="45" y="207"/>
                    </a:lnTo>
                    <a:lnTo>
                      <a:pt x="5" y="142"/>
                    </a:lnTo>
                    <a:lnTo>
                      <a:pt x="4" y="0"/>
                    </a:lnTo>
                    <a:lnTo>
                      <a:pt x="128" y="1"/>
                    </a:lnTo>
                    <a:lnTo>
                      <a:pt x="111" y="56"/>
                    </a:lnTo>
                    <a:lnTo>
                      <a:pt x="120" y="81"/>
                    </a:lnTo>
                    <a:lnTo>
                      <a:pt x="170" y="118"/>
                    </a:lnTo>
                    <a:lnTo>
                      <a:pt x="157" y="154"/>
                    </a:lnTo>
                    <a:lnTo>
                      <a:pt x="171" y="194"/>
                    </a:lnTo>
                    <a:lnTo>
                      <a:pt x="165" y="216"/>
                    </a:lnTo>
                    <a:lnTo>
                      <a:pt x="132" y="219"/>
                    </a:lnTo>
                    <a:lnTo>
                      <a:pt x="88" y="253"/>
                    </a:lnTo>
                    <a:lnTo>
                      <a:pt x="79" y="269"/>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37">
                <a:extLst>
                  <a:ext uri="{FF2B5EF4-FFF2-40B4-BE49-F238E27FC236}">
                    <a16:creationId xmlns:a16="http://schemas.microsoft.com/office/drawing/2014/main" id="{45E1E21A-BD01-409A-9D57-3564C2040D50}"/>
                  </a:ext>
                </a:extLst>
              </p:cNvPr>
              <p:cNvSpPr>
                <a:spLocks noChangeArrowheads="1"/>
              </p:cNvSpPr>
              <p:nvPr/>
            </p:nvSpPr>
            <p:spPr bwMode="auto">
              <a:xfrm>
                <a:off x="1925" y="1094"/>
                <a:ext cx="249" cy="150"/>
              </a:xfrm>
              <a:custGeom>
                <a:avLst/>
                <a:gdLst>
                  <a:gd name="T0" fmla="*/ 44 w 284"/>
                  <a:gd name="T1" fmla="*/ 29 h 157"/>
                  <a:gd name="T2" fmla="*/ 24 w 284"/>
                  <a:gd name="T3" fmla="*/ 20 h 157"/>
                  <a:gd name="T4" fmla="*/ 18 w 284"/>
                  <a:gd name="T5" fmla="*/ 19 h 157"/>
                  <a:gd name="T6" fmla="*/ 11 w 284"/>
                  <a:gd name="T7" fmla="*/ 22 h 157"/>
                  <a:gd name="T8" fmla="*/ 10 w 284"/>
                  <a:gd name="T9" fmla="*/ 24 h 157"/>
                  <a:gd name="T10" fmla="*/ 4 w 284"/>
                  <a:gd name="T11" fmla="*/ 14 h 157"/>
                  <a:gd name="T12" fmla="*/ 0 w 284"/>
                  <a:gd name="T13" fmla="*/ 0 h 157"/>
                  <a:gd name="T14" fmla="*/ 12 w 284"/>
                  <a:gd name="T15" fmla="*/ 2 h 157"/>
                  <a:gd name="T16" fmla="*/ 53 w 284"/>
                  <a:gd name="T17" fmla="*/ 11 h 157"/>
                  <a:gd name="T18" fmla="*/ 50 w 284"/>
                  <a:gd name="T19" fmla="*/ 11 h 157"/>
                  <a:gd name="T20" fmla="*/ 57 w 284"/>
                  <a:gd name="T21" fmla="*/ 24 h 157"/>
                  <a:gd name="T22" fmla="*/ 53 w 284"/>
                  <a:gd name="T23" fmla="*/ 28 h 157"/>
                  <a:gd name="T24" fmla="*/ 45 w 284"/>
                  <a:gd name="T25" fmla="*/ 29 h 157"/>
                  <a:gd name="T26" fmla="*/ 44 w 284"/>
                  <a:gd name="T27" fmla="*/ 29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4"/>
                  <a:gd name="T43" fmla="*/ 0 h 157"/>
                  <a:gd name="T44" fmla="*/ 284 w 284"/>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4" h="157">
                    <a:moveTo>
                      <a:pt x="217" y="154"/>
                    </a:moveTo>
                    <a:lnTo>
                      <a:pt x="122" y="101"/>
                    </a:lnTo>
                    <a:lnTo>
                      <a:pt x="86" y="96"/>
                    </a:lnTo>
                    <a:lnTo>
                      <a:pt x="53" y="109"/>
                    </a:lnTo>
                    <a:lnTo>
                      <a:pt x="45" y="125"/>
                    </a:lnTo>
                    <a:lnTo>
                      <a:pt x="12" y="80"/>
                    </a:lnTo>
                    <a:lnTo>
                      <a:pt x="0" y="0"/>
                    </a:lnTo>
                    <a:lnTo>
                      <a:pt x="61" y="2"/>
                    </a:lnTo>
                    <a:lnTo>
                      <a:pt x="265" y="16"/>
                    </a:lnTo>
                    <a:lnTo>
                      <a:pt x="247" y="53"/>
                    </a:lnTo>
                    <a:lnTo>
                      <a:pt x="284" y="121"/>
                    </a:lnTo>
                    <a:lnTo>
                      <a:pt x="264" y="153"/>
                    </a:lnTo>
                    <a:lnTo>
                      <a:pt x="220" y="157"/>
                    </a:lnTo>
                    <a:lnTo>
                      <a:pt x="217" y="154"/>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38">
                <a:extLst>
                  <a:ext uri="{FF2B5EF4-FFF2-40B4-BE49-F238E27FC236}">
                    <a16:creationId xmlns:a16="http://schemas.microsoft.com/office/drawing/2014/main" id="{FAF0D44B-7537-421A-8F88-539006C7607C}"/>
                  </a:ext>
                </a:extLst>
              </p:cNvPr>
              <p:cNvSpPr>
                <a:spLocks noChangeArrowheads="1"/>
              </p:cNvSpPr>
              <p:nvPr/>
            </p:nvSpPr>
            <p:spPr bwMode="auto">
              <a:xfrm>
                <a:off x="2411" y="2567"/>
                <a:ext cx="198" cy="152"/>
              </a:xfrm>
              <a:custGeom>
                <a:avLst/>
                <a:gdLst>
                  <a:gd name="T0" fmla="*/ 53 w 225"/>
                  <a:gd name="T1" fmla="*/ 30 h 159"/>
                  <a:gd name="T2" fmla="*/ 0 w 225"/>
                  <a:gd name="T3" fmla="*/ 30 h 159"/>
                  <a:gd name="T4" fmla="*/ 1 w 225"/>
                  <a:gd name="T5" fmla="*/ 0 h 159"/>
                  <a:gd name="T6" fmla="*/ 53 w 225"/>
                  <a:gd name="T7" fmla="*/ 0 h 159"/>
                  <a:gd name="T8" fmla="*/ 53 w 225"/>
                  <a:gd name="T9" fmla="*/ 30 h 159"/>
                  <a:gd name="T10" fmla="*/ 0 60000 65536"/>
                  <a:gd name="T11" fmla="*/ 0 60000 65536"/>
                  <a:gd name="T12" fmla="*/ 0 60000 65536"/>
                  <a:gd name="T13" fmla="*/ 0 60000 65536"/>
                  <a:gd name="T14" fmla="*/ 0 60000 65536"/>
                  <a:gd name="T15" fmla="*/ 0 w 225"/>
                  <a:gd name="T16" fmla="*/ 0 h 159"/>
                  <a:gd name="T17" fmla="*/ 225 w 225"/>
                  <a:gd name="T18" fmla="*/ 159 h 159"/>
                </a:gdLst>
                <a:ahLst/>
                <a:cxnLst>
                  <a:cxn ang="T10">
                    <a:pos x="T0" y="T1"/>
                  </a:cxn>
                  <a:cxn ang="T11">
                    <a:pos x="T2" y="T3"/>
                  </a:cxn>
                  <a:cxn ang="T12">
                    <a:pos x="T4" y="T5"/>
                  </a:cxn>
                  <a:cxn ang="T13">
                    <a:pos x="T6" y="T7"/>
                  </a:cxn>
                  <a:cxn ang="T14">
                    <a:pos x="T8" y="T9"/>
                  </a:cxn>
                </a:cxnLst>
                <a:rect l="T15" t="T16" r="T17" b="T18"/>
                <a:pathLst>
                  <a:path w="225" h="159">
                    <a:moveTo>
                      <a:pt x="225" y="158"/>
                    </a:moveTo>
                    <a:lnTo>
                      <a:pt x="0" y="159"/>
                    </a:lnTo>
                    <a:lnTo>
                      <a:pt x="1" y="0"/>
                    </a:lnTo>
                    <a:lnTo>
                      <a:pt x="225" y="0"/>
                    </a:lnTo>
                    <a:lnTo>
                      <a:pt x="225" y="158"/>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39">
                <a:extLst>
                  <a:ext uri="{FF2B5EF4-FFF2-40B4-BE49-F238E27FC236}">
                    <a16:creationId xmlns:a16="http://schemas.microsoft.com/office/drawing/2014/main" id="{7434E3AB-0F50-44FE-83BA-5E0C00EB7D65}"/>
                  </a:ext>
                </a:extLst>
              </p:cNvPr>
              <p:cNvSpPr>
                <a:spLocks noChangeArrowheads="1"/>
              </p:cNvSpPr>
              <p:nvPr/>
            </p:nvSpPr>
            <p:spPr bwMode="auto">
              <a:xfrm>
                <a:off x="2161" y="2050"/>
                <a:ext cx="251" cy="129"/>
              </a:xfrm>
              <a:custGeom>
                <a:avLst/>
                <a:gdLst>
                  <a:gd name="T0" fmla="*/ 60 w 286"/>
                  <a:gd name="T1" fmla="*/ 21 h 135"/>
                  <a:gd name="T2" fmla="*/ 41 w 286"/>
                  <a:gd name="T3" fmla="*/ 21 h 135"/>
                  <a:gd name="T4" fmla="*/ 41 w 286"/>
                  <a:gd name="T5" fmla="*/ 25 h 135"/>
                  <a:gd name="T6" fmla="*/ 0 w 286"/>
                  <a:gd name="T7" fmla="*/ 25 h 135"/>
                  <a:gd name="T8" fmla="*/ 4 w 286"/>
                  <a:gd name="T9" fmla="*/ 14 h 135"/>
                  <a:gd name="T10" fmla="*/ 4 w 286"/>
                  <a:gd name="T11" fmla="*/ 0 h 135"/>
                  <a:gd name="T12" fmla="*/ 25 w 286"/>
                  <a:gd name="T13" fmla="*/ 0 h 135"/>
                  <a:gd name="T14" fmla="*/ 25 w 286"/>
                  <a:gd name="T15" fmla="*/ 11 h 135"/>
                  <a:gd name="T16" fmla="*/ 39 w 286"/>
                  <a:gd name="T17" fmla="*/ 11 h 135"/>
                  <a:gd name="T18" fmla="*/ 45 w 286"/>
                  <a:gd name="T19" fmla="*/ 11 h 135"/>
                  <a:gd name="T20" fmla="*/ 51 w 286"/>
                  <a:gd name="T21" fmla="*/ 11 h 135"/>
                  <a:gd name="T22" fmla="*/ 60 w 286"/>
                  <a:gd name="T23" fmla="*/ 17 h 135"/>
                  <a:gd name="T24" fmla="*/ 60 w 286"/>
                  <a:gd name="T25" fmla="*/ 21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6"/>
                  <a:gd name="T40" fmla="*/ 0 h 135"/>
                  <a:gd name="T41" fmla="*/ 286 w 286"/>
                  <a:gd name="T42" fmla="*/ 135 h 1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6" h="135">
                    <a:moveTo>
                      <a:pt x="286" y="111"/>
                    </a:moveTo>
                    <a:lnTo>
                      <a:pt x="195" y="111"/>
                    </a:lnTo>
                    <a:lnTo>
                      <a:pt x="195" y="134"/>
                    </a:lnTo>
                    <a:lnTo>
                      <a:pt x="0" y="135"/>
                    </a:lnTo>
                    <a:lnTo>
                      <a:pt x="12" y="79"/>
                    </a:lnTo>
                    <a:lnTo>
                      <a:pt x="3" y="0"/>
                    </a:lnTo>
                    <a:lnTo>
                      <a:pt x="120" y="0"/>
                    </a:lnTo>
                    <a:lnTo>
                      <a:pt x="120" y="15"/>
                    </a:lnTo>
                    <a:lnTo>
                      <a:pt x="189" y="14"/>
                    </a:lnTo>
                    <a:lnTo>
                      <a:pt x="213" y="62"/>
                    </a:lnTo>
                    <a:lnTo>
                      <a:pt x="243" y="64"/>
                    </a:lnTo>
                    <a:lnTo>
                      <a:pt x="286" y="90"/>
                    </a:lnTo>
                    <a:lnTo>
                      <a:pt x="286" y="111"/>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40">
                <a:extLst>
                  <a:ext uri="{FF2B5EF4-FFF2-40B4-BE49-F238E27FC236}">
                    <a16:creationId xmlns:a16="http://schemas.microsoft.com/office/drawing/2014/main" id="{1D3550EF-23AD-42D4-9541-F676D6C8D5D9}"/>
                  </a:ext>
                </a:extLst>
              </p:cNvPr>
              <p:cNvSpPr>
                <a:spLocks noChangeArrowheads="1"/>
              </p:cNvSpPr>
              <p:nvPr/>
            </p:nvSpPr>
            <p:spPr bwMode="auto">
              <a:xfrm>
                <a:off x="2610" y="2567"/>
                <a:ext cx="248" cy="304"/>
              </a:xfrm>
              <a:custGeom>
                <a:avLst/>
                <a:gdLst>
                  <a:gd name="T0" fmla="*/ 55 w 283"/>
                  <a:gd name="T1" fmla="*/ 48 h 317"/>
                  <a:gd name="T2" fmla="*/ 35 w 283"/>
                  <a:gd name="T3" fmla="*/ 47 h 317"/>
                  <a:gd name="T4" fmla="*/ 35 w 283"/>
                  <a:gd name="T5" fmla="*/ 56 h 317"/>
                  <a:gd name="T6" fmla="*/ 26 w 283"/>
                  <a:gd name="T7" fmla="*/ 56 h 317"/>
                  <a:gd name="T8" fmla="*/ 26 w 283"/>
                  <a:gd name="T9" fmla="*/ 67 h 317"/>
                  <a:gd name="T10" fmla="*/ 0 w 283"/>
                  <a:gd name="T11" fmla="*/ 67 h 317"/>
                  <a:gd name="T12" fmla="*/ 0 w 283"/>
                  <a:gd name="T13" fmla="*/ 33 h 317"/>
                  <a:gd name="T14" fmla="*/ 0 w 283"/>
                  <a:gd name="T15" fmla="*/ 0 h 317"/>
                  <a:gd name="T16" fmla="*/ 37 w 283"/>
                  <a:gd name="T17" fmla="*/ 2 h 317"/>
                  <a:gd name="T18" fmla="*/ 37 w 283"/>
                  <a:gd name="T19" fmla="*/ 12 h 317"/>
                  <a:gd name="T20" fmla="*/ 31 w 283"/>
                  <a:gd name="T21" fmla="*/ 12 h 317"/>
                  <a:gd name="T22" fmla="*/ 31 w 283"/>
                  <a:gd name="T23" fmla="*/ 17 h 317"/>
                  <a:gd name="T24" fmla="*/ 37 w 283"/>
                  <a:gd name="T25" fmla="*/ 24 h 317"/>
                  <a:gd name="T26" fmla="*/ 39 w 283"/>
                  <a:gd name="T27" fmla="*/ 28 h 317"/>
                  <a:gd name="T28" fmla="*/ 46 w 283"/>
                  <a:gd name="T29" fmla="*/ 31 h 317"/>
                  <a:gd name="T30" fmla="*/ 52 w 283"/>
                  <a:gd name="T31" fmla="*/ 44 h 317"/>
                  <a:gd name="T32" fmla="*/ 54 w 283"/>
                  <a:gd name="T33" fmla="*/ 46 h 317"/>
                  <a:gd name="T34" fmla="*/ 55 w 283"/>
                  <a:gd name="T35" fmla="*/ 48 h 3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3"/>
                  <a:gd name="T55" fmla="*/ 0 h 317"/>
                  <a:gd name="T56" fmla="*/ 283 w 283"/>
                  <a:gd name="T57" fmla="*/ 317 h 3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3" h="317">
                    <a:moveTo>
                      <a:pt x="283" y="227"/>
                    </a:moveTo>
                    <a:lnTo>
                      <a:pt x="180" y="225"/>
                    </a:lnTo>
                    <a:lnTo>
                      <a:pt x="180" y="271"/>
                    </a:lnTo>
                    <a:lnTo>
                      <a:pt x="135" y="271"/>
                    </a:lnTo>
                    <a:lnTo>
                      <a:pt x="135" y="317"/>
                    </a:lnTo>
                    <a:lnTo>
                      <a:pt x="0" y="316"/>
                    </a:lnTo>
                    <a:lnTo>
                      <a:pt x="0" y="158"/>
                    </a:lnTo>
                    <a:lnTo>
                      <a:pt x="0" y="0"/>
                    </a:lnTo>
                    <a:lnTo>
                      <a:pt x="191" y="2"/>
                    </a:lnTo>
                    <a:lnTo>
                      <a:pt x="192" y="24"/>
                    </a:lnTo>
                    <a:lnTo>
                      <a:pt x="163" y="51"/>
                    </a:lnTo>
                    <a:lnTo>
                      <a:pt x="163" y="80"/>
                    </a:lnTo>
                    <a:lnTo>
                      <a:pt x="191" y="104"/>
                    </a:lnTo>
                    <a:lnTo>
                      <a:pt x="200" y="131"/>
                    </a:lnTo>
                    <a:lnTo>
                      <a:pt x="241" y="148"/>
                    </a:lnTo>
                    <a:lnTo>
                      <a:pt x="264" y="214"/>
                    </a:lnTo>
                    <a:lnTo>
                      <a:pt x="279" y="217"/>
                    </a:lnTo>
                    <a:lnTo>
                      <a:pt x="283" y="227"/>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1">
                <a:extLst>
                  <a:ext uri="{FF2B5EF4-FFF2-40B4-BE49-F238E27FC236}">
                    <a16:creationId xmlns:a16="http://schemas.microsoft.com/office/drawing/2014/main" id="{607EF550-F0FE-465B-9CB4-4575B7816860}"/>
                  </a:ext>
                </a:extLst>
              </p:cNvPr>
              <p:cNvSpPr>
                <a:spLocks noChangeArrowheads="1"/>
              </p:cNvSpPr>
              <p:nvPr/>
            </p:nvSpPr>
            <p:spPr bwMode="auto">
              <a:xfrm>
                <a:off x="814" y="913"/>
                <a:ext cx="217" cy="147"/>
              </a:xfrm>
              <a:custGeom>
                <a:avLst/>
                <a:gdLst>
                  <a:gd name="T0" fmla="*/ 42 w 247"/>
                  <a:gd name="T1" fmla="*/ 16 h 154"/>
                  <a:gd name="T2" fmla="*/ 41 w 247"/>
                  <a:gd name="T3" fmla="*/ 24 h 154"/>
                  <a:gd name="T4" fmla="*/ 29 w 247"/>
                  <a:gd name="T5" fmla="*/ 24 h 154"/>
                  <a:gd name="T6" fmla="*/ 28 w 247"/>
                  <a:gd name="T7" fmla="*/ 21 h 154"/>
                  <a:gd name="T8" fmla="*/ 22 w 247"/>
                  <a:gd name="T9" fmla="*/ 21 h 154"/>
                  <a:gd name="T10" fmla="*/ 17 w 247"/>
                  <a:gd name="T11" fmla="*/ 28 h 154"/>
                  <a:gd name="T12" fmla="*/ 0 w 247"/>
                  <a:gd name="T13" fmla="*/ 28 h 154"/>
                  <a:gd name="T14" fmla="*/ 1 w 247"/>
                  <a:gd name="T15" fmla="*/ 2 h 154"/>
                  <a:gd name="T16" fmla="*/ 54 w 247"/>
                  <a:gd name="T17" fmla="*/ 0 h 154"/>
                  <a:gd name="T18" fmla="*/ 43 w 247"/>
                  <a:gd name="T19" fmla="*/ 11 h 154"/>
                  <a:gd name="T20" fmla="*/ 42 w 247"/>
                  <a:gd name="T21" fmla="*/ 1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7"/>
                  <a:gd name="T34" fmla="*/ 0 h 154"/>
                  <a:gd name="T35" fmla="*/ 247 w 247"/>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7" h="154">
                    <a:moveTo>
                      <a:pt x="200" y="86"/>
                    </a:moveTo>
                    <a:lnTo>
                      <a:pt x="191" y="130"/>
                    </a:lnTo>
                    <a:lnTo>
                      <a:pt x="138" y="129"/>
                    </a:lnTo>
                    <a:lnTo>
                      <a:pt x="131" y="107"/>
                    </a:lnTo>
                    <a:lnTo>
                      <a:pt x="101" y="107"/>
                    </a:lnTo>
                    <a:lnTo>
                      <a:pt x="82" y="154"/>
                    </a:lnTo>
                    <a:lnTo>
                      <a:pt x="0" y="151"/>
                    </a:lnTo>
                    <a:lnTo>
                      <a:pt x="1" y="2"/>
                    </a:lnTo>
                    <a:lnTo>
                      <a:pt x="247" y="0"/>
                    </a:lnTo>
                    <a:lnTo>
                      <a:pt x="203" y="71"/>
                    </a:lnTo>
                    <a:lnTo>
                      <a:pt x="200" y="86"/>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42">
                <a:extLst>
                  <a:ext uri="{FF2B5EF4-FFF2-40B4-BE49-F238E27FC236}">
                    <a16:creationId xmlns:a16="http://schemas.microsoft.com/office/drawing/2014/main" id="{4AAC9827-CB80-4BCF-9307-FAF09F026D0B}"/>
                  </a:ext>
                </a:extLst>
              </p:cNvPr>
              <p:cNvSpPr>
                <a:spLocks noChangeArrowheads="1"/>
              </p:cNvSpPr>
              <p:nvPr/>
            </p:nvSpPr>
            <p:spPr bwMode="auto">
              <a:xfrm>
                <a:off x="2883" y="2462"/>
                <a:ext cx="224" cy="148"/>
              </a:xfrm>
              <a:custGeom>
                <a:avLst/>
                <a:gdLst>
                  <a:gd name="T0" fmla="*/ 54 w 255"/>
                  <a:gd name="T1" fmla="*/ 22 h 156"/>
                  <a:gd name="T2" fmla="*/ 19 w 255"/>
                  <a:gd name="T3" fmla="*/ 22 h 156"/>
                  <a:gd name="T4" fmla="*/ 10 w 255"/>
                  <a:gd name="T5" fmla="*/ 22 h 156"/>
                  <a:gd name="T6" fmla="*/ 10 w 255"/>
                  <a:gd name="T7" fmla="*/ 16 h 156"/>
                  <a:gd name="T8" fmla="*/ 4 w 255"/>
                  <a:gd name="T9" fmla="*/ 16 h 156"/>
                  <a:gd name="T10" fmla="*/ 0 w 255"/>
                  <a:gd name="T11" fmla="*/ 9 h 156"/>
                  <a:gd name="T12" fmla="*/ 4 w 255"/>
                  <a:gd name="T13" fmla="*/ 9 h 156"/>
                  <a:gd name="T14" fmla="*/ 36 w 255"/>
                  <a:gd name="T15" fmla="*/ 9 h 156"/>
                  <a:gd name="T16" fmla="*/ 38 w 255"/>
                  <a:gd name="T17" fmla="*/ 2 h 156"/>
                  <a:gd name="T18" fmla="*/ 41 w 255"/>
                  <a:gd name="T19" fmla="*/ 0 h 156"/>
                  <a:gd name="T20" fmla="*/ 54 w 255"/>
                  <a:gd name="T21" fmla="*/ 22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5"/>
                  <a:gd name="T34" fmla="*/ 0 h 156"/>
                  <a:gd name="T35" fmla="*/ 255 w 255"/>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5" h="156">
                    <a:moveTo>
                      <a:pt x="255" y="156"/>
                    </a:moveTo>
                    <a:lnTo>
                      <a:pt x="92" y="155"/>
                    </a:lnTo>
                    <a:lnTo>
                      <a:pt x="47" y="155"/>
                    </a:lnTo>
                    <a:lnTo>
                      <a:pt x="47" y="111"/>
                    </a:lnTo>
                    <a:lnTo>
                      <a:pt x="4" y="112"/>
                    </a:lnTo>
                    <a:lnTo>
                      <a:pt x="0" y="19"/>
                    </a:lnTo>
                    <a:lnTo>
                      <a:pt x="6" y="19"/>
                    </a:lnTo>
                    <a:lnTo>
                      <a:pt x="170" y="19"/>
                    </a:lnTo>
                    <a:lnTo>
                      <a:pt x="178" y="2"/>
                    </a:lnTo>
                    <a:lnTo>
                      <a:pt x="198" y="0"/>
                    </a:lnTo>
                    <a:lnTo>
                      <a:pt x="255" y="156"/>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43">
                <a:extLst>
                  <a:ext uri="{FF2B5EF4-FFF2-40B4-BE49-F238E27FC236}">
                    <a16:creationId xmlns:a16="http://schemas.microsoft.com/office/drawing/2014/main" id="{E9B7E495-89B1-45DB-8E5C-04A01B7A5F78}"/>
                  </a:ext>
                </a:extLst>
              </p:cNvPr>
              <p:cNvSpPr>
                <a:spLocks noChangeArrowheads="1"/>
              </p:cNvSpPr>
              <p:nvPr/>
            </p:nvSpPr>
            <p:spPr bwMode="auto">
              <a:xfrm>
                <a:off x="990" y="912"/>
                <a:ext cx="294" cy="215"/>
              </a:xfrm>
              <a:custGeom>
                <a:avLst/>
                <a:gdLst>
                  <a:gd name="T0" fmla="*/ 20 w 335"/>
                  <a:gd name="T1" fmla="*/ 48 h 224"/>
                  <a:gd name="T2" fmla="*/ 16 w 335"/>
                  <a:gd name="T3" fmla="*/ 48 h 224"/>
                  <a:gd name="T4" fmla="*/ 16 w 335"/>
                  <a:gd name="T5" fmla="*/ 26 h 224"/>
                  <a:gd name="T6" fmla="*/ 11 w 335"/>
                  <a:gd name="T7" fmla="*/ 26 h 224"/>
                  <a:gd name="T8" fmla="*/ 11 w 335"/>
                  <a:gd name="T9" fmla="*/ 20 h 224"/>
                  <a:gd name="T10" fmla="*/ 0 w 335"/>
                  <a:gd name="T11" fmla="*/ 20 h 224"/>
                  <a:gd name="T12" fmla="*/ 4 w 335"/>
                  <a:gd name="T13" fmla="*/ 15 h 224"/>
                  <a:gd name="T14" fmla="*/ 10 w 335"/>
                  <a:gd name="T15" fmla="*/ 1 h 224"/>
                  <a:gd name="T16" fmla="*/ 11 w 335"/>
                  <a:gd name="T17" fmla="*/ 1 h 224"/>
                  <a:gd name="T18" fmla="*/ 57 w 335"/>
                  <a:gd name="T19" fmla="*/ 0 h 224"/>
                  <a:gd name="T20" fmla="*/ 63 w 335"/>
                  <a:gd name="T21" fmla="*/ 12 h 224"/>
                  <a:gd name="T22" fmla="*/ 65 w 335"/>
                  <a:gd name="T23" fmla="*/ 28 h 224"/>
                  <a:gd name="T24" fmla="*/ 68 w 335"/>
                  <a:gd name="T25" fmla="*/ 31 h 224"/>
                  <a:gd name="T26" fmla="*/ 69 w 335"/>
                  <a:gd name="T27" fmla="*/ 32 h 224"/>
                  <a:gd name="T28" fmla="*/ 63 w 335"/>
                  <a:gd name="T29" fmla="*/ 44 h 224"/>
                  <a:gd name="T30" fmla="*/ 41 w 335"/>
                  <a:gd name="T31" fmla="*/ 44 h 224"/>
                  <a:gd name="T32" fmla="*/ 41 w 335"/>
                  <a:gd name="T33" fmla="*/ 48 h 224"/>
                  <a:gd name="T34" fmla="*/ 20 w 335"/>
                  <a:gd name="T35" fmla="*/ 48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5"/>
                  <a:gd name="T55" fmla="*/ 0 h 224"/>
                  <a:gd name="T56" fmla="*/ 335 w 335"/>
                  <a:gd name="T57" fmla="*/ 224 h 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5" h="224">
                    <a:moveTo>
                      <a:pt x="98" y="223"/>
                    </a:moveTo>
                    <a:lnTo>
                      <a:pt x="75" y="222"/>
                    </a:lnTo>
                    <a:lnTo>
                      <a:pt x="77" y="110"/>
                    </a:lnTo>
                    <a:lnTo>
                      <a:pt x="54" y="110"/>
                    </a:lnTo>
                    <a:lnTo>
                      <a:pt x="54" y="87"/>
                    </a:lnTo>
                    <a:lnTo>
                      <a:pt x="0" y="87"/>
                    </a:lnTo>
                    <a:lnTo>
                      <a:pt x="3" y="72"/>
                    </a:lnTo>
                    <a:lnTo>
                      <a:pt x="47" y="1"/>
                    </a:lnTo>
                    <a:lnTo>
                      <a:pt x="51" y="1"/>
                    </a:lnTo>
                    <a:lnTo>
                      <a:pt x="273" y="0"/>
                    </a:lnTo>
                    <a:lnTo>
                      <a:pt x="304" y="59"/>
                    </a:lnTo>
                    <a:lnTo>
                      <a:pt x="313" y="126"/>
                    </a:lnTo>
                    <a:lnTo>
                      <a:pt x="331" y="142"/>
                    </a:lnTo>
                    <a:lnTo>
                      <a:pt x="335" y="147"/>
                    </a:lnTo>
                    <a:lnTo>
                      <a:pt x="305" y="203"/>
                    </a:lnTo>
                    <a:lnTo>
                      <a:pt x="198" y="202"/>
                    </a:lnTo>
                    <a:lnTo>
                      <a:pt x="196" y="224"/>
                    </a:lnTo>
                    <a:lnTo>
                      <a:pt x="98" y="223"/>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44">
                <a:extLst>
                  <a:ext uri="{FF2B5EF4-FFF2-40B4-BE49-F238E27FC236}">
                    <a16:creationId xmlns:a16="http://schemas.microsoft.com/office/drawing/2014/main" id="{C99BA00C-ADB3-4A00-99D4-4DB6E7A3282F}"/>
                  </a:ext>
                </a:extLst>
              </p:cNvPr>
              <p:cNvSpPr>
                <a:spLocks noChangeArrowheads="1"/>
              </p:cNvSpPr>
              <p:nvPr/>
            </p:nvSpPr>
            <p:spPr bwMode="auto">
              <a:xfrm>
                <a:off x="1602" y="1073"/>
                <a:ext cx="188" cy="292"/>
              </a:xfrm>
              <a:custGeom>
                <a:avLst/>
                <a:gdLst>
                  <a:gd name="T0" fmla="*/ 8 w 214"/>
                  <a:gd name="T1" fmla="*/ 52 h 306"/>
                  <a:gd name="T2" fmla="*/ 5 w 214"/>
                  <a:gd name="T3" fmla="*/ 50 h 306"/>
                  <a:gd name="T4" fmla="*/ 0 w 214"/>
                  <a:gd name="T5" fmla="*/ 51 h 306"/>
                  <a:gd name="T6" fmla="*/ 0 w 214"/>
                  <a:gd name="T7" fmla="*/ 35 h 306"/>
                  <a:gd name="T8" fmla="*/ 0 w 214"/>
                  <a:gd name="T9" fmla="*/ 22 h 306"/>
                  <a:gd name="T10" fmla="*/ 4 w 214"/>
                  <a:gd name="T11" fmla="*/ 19 h 306"/>
                  <a:gd name="T12" fmla="*/ 4 w 214"/>
                  <a:gd name="T13" fmla="*/ 13 h 306"/>
                  <a:gd name="T14" fmla="*/ 10 w 214"/>
                  <a:gd name="T15" fmla="*/ 13 h 306"/>
                  <a:gd name="T16" fmla="*/ 7 w 214"/>
                  <a:gd name="T17" fmla="*/ 0 h 306"/>
                  <a:gd name="T18" fmla="*/ 32 w 214"/>
                  <a:gd name="T19" fmla="*/ 8 h 306"/>
                  <a:gd name="T20" fmla="*/ 46 w 214"/>
                  <a:gd name="T21" fmla="*/ 10 h 306"/>
                  <a:gd name="T22" fmla="*/ 47 w 214"/>
                  <a:gd name="T23" fmla="*/ 10 h 306"/>
                  <a:gd name="T24" fmla="*/ 32 w 214"/>
                  <a:gd name="T25" fmla="*/ 15 h 306"/>
                  <a:gd name="T26" fmla="*/ 35 w 214"/>
                  <a:gd name="T27" fmla="*/ 22 h 306"/>
                  <a:gd name="T28" fmla="*/ 32 w 214"/>
                  <a:gd name="T29" fmla="*/ 27 h 306"/>
                  <a:gd name="T30" fmla="*/ 27 w 214"/>
                  <a:gd name="T31" fmla="*/ 27 h 306"/>
                  <a:gd name="T32" fmla="*/ 28 w 214"/>
                  <a:gd name="T33" fmla="*/ 30 h 306"/>
                  <a:gd name="T34" fmla="*/ 25 w 214"/>
                  <a:gd name="T35" fmla="*/ 32 h 306"/>
                  <a:gd name="T36" fmla="*/ 16 w 214"/>
                  <a:gd name="T37" fmla="*/ 38 h 306"/>
                  <a:gd name="T38" fmla="*/ 15 w 214"/>
                  <a:gd name="T39" fmla="*/ 43 h 306"/>
                  <a:gd name="T40" fmla="*/ 11 w 214"/>
                  <a:gd name="T41" fmla="*/ 43 h 306"/>
                  <a:gd name="T42" fmla="*/ 8 w 214"/>
                  <a:gd name="T43" fmla="*/ 52 h 3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4"/>
                  <a:gd name="T67" fmla="*/ 0 h 306"/>
                  <a:gd name="T68" fmla="*/ 214 w 214"/>
                  <a:gd name="T69" fmla="*/ 306 h 3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4" h="306">
                    <a:moveTo>
                      <a:pt x="37" y="306"/>
                    </a:moveTo>
                    <a:lnTo>
                      <a:pt x="23" y="294"/>
                    </a:lnTo>
                    <a:lnTo>
                      <a:pt x="0" y="298"/>
                    </a:lnTo>
                    <a:lnTo>
                      <a:pt x="0" y="206"/>
                    </a:lnTo>
                    <a:lnTo>
                      <a:pt x="0" y="123"/>
                    </a:lnTo>
                    <a:lnTo>
                      <a:pt x="15" y="108"/>
                    </a:lnTo>
                    <a:lnTo>
                      <a:pt x="15" y="78"/>
                    </a:lnTo>
                    <a:lnTo>
                      <a:pt x="44" y="78"/>
                    </a:lnTo>
                    <a:lnTo>
                      <a:pt x="31" y="0"/>
                    </a:lnTo>
                    <a:lnTo>
                      <a:pt x="151" y="8"/>
                    </a:lnTo>
                    <a:lnTo>
                      <a:pt x="211" y="11"/>
                    </a:lnTo>
                    <a:lnTo>
                      <a:pt x="214" y="47"/>
                    </a:lnTo>
                    <a:lnTo>
                      <a:pt x="155" y="83"/>
                    </a:lnTo>
                    <a:lnTo>
                      <a:pt x="161" y="124"/>
                    </a:lnTo>
                    <a:lnTo>
                      <a:pt x="145" y="148"/>
                    </a:lnTo>
                    <a:lnTo>
                      <a:pt x="123" y="153"/>
                    </a:lnTo>
                    <a:lnTo>
                      <a:pt x="131" y="178"/>
                    </a:lnTo>
                    <a:lnTo>
                      <a:pt x="116" y="191"/>
                    </a:lnTo>
                    <a:lnTo>
                      <a:pt x="73" y="221"/>
                    </a:lnTo>
                    <a:lnTo>
                      <a:pt x="68" y="248"/>
                    </a:lnTo>
                    <a:lnTo>
                      <a:pt x="56" y="251"/>
                    </a:lnTo>
                    <a:lnTo>
                      <a:pt x="37" y="306"/>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45">
                <a:extLst>
                  <a:ext uri="{FF2B5EF4-FFF2-40B4-BE49-F238E27FC236}">
                    <a16:creationId xmlns:a16="http://schemas.microsoft.com/office/drawing/2014/main" id="{41328FE3-AC7A-4EF0-8401-3E6ACDDAAC6F}"/>
                  </a:ext>
                </a:extLst>
              </p:cNvPr>
              <p:cNvSpPr>
                <a:spLocks noChangeArrowheads="1"/>
              </p:cNvSpPr>
              <p:nvPr/>
            </p:nvSpPr>
            <p:spPr bwMode="auto">
              <a:xfrm>
                <a:off x="1886" y="1277"/>
                <a:ext cx="195" cy="217"/>
              </a:xfrm>
              <a:custGeom>
                <a:avLst/>
                <a:gdLst>
                  <a:gd name="T0" fmla="*/ 43 w 222"/>
                  <a:gd name="T1" fmla="*/ 40 h 227"/>
                  <a:gd name="T2" fmla="*/ 4 w 222"/>
                  <a:gd name="T3" fmla="*/ 41 h 227"/>
                  <a:gd name="T4" fmla="*/ 4 w 222"/>
                  <a:gd name="T5" fmla="*/ 41 h 227"/>
                  <a:gd name="T6" fmla="*/ 0 w 222"/>
                  <a:gd name="T7" fmla="*/ 0 h 227"/>
                  <a:gd name="T8" fmla="*/ 11 w 222"/>
                  <a:gd name="T9" fmla="*/ 0 h 227"/>
                  <a:gd name="T10" fmla="*/ 14 w 222"/>
                  <a:gd name="T11" fmla="*/ 14 h 227"/>
                  <a:gd name="T12" fmla="*/ 28 w 222"/>
                  <a:gd name="T13" fmla="*/ 17 h 227"/>
                  <a:gd name="T14" fmla="*/ 41 w 222"/>
                  <a:gd name="T15" fmla="*/ 29 h 227"/>
                  <a:gd name="T16" fmla="*/ 45 w 222"/>
                  <a:gd name="T17" fmla="*/ 34 h 227"/>
                  <a:gd name="T18" fmla="*/ 47 w 222"/>
                  <a:gd name="T19" fmla="*/ 34 h 227"/>
                  <a:gd name="T20" fmla="*/ 46 w 222"/>
                  <a:gd name="T21" fmla="*/ 41 h 227"/>
                  <a:gd name="T22" fmla="*/ 43 w 222"/>
                  <a:gd name="T23" fmla="*/ 40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2"/>
                  <a:gd name="T37" fmla="*/ 0 h 227"/>
                  <a:gd name="T38" fmla="*/ 222 w 222"/>
                  <a:gd name="T39" fmla="*/ 227 h 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2" h="227">
                    <a:moveTo>
                      <a:pt x="202" y="225"/>
                    </a:moveTo>
                    <a:lnTo>
                      <a:pt x="22" y="226"/>
                    </a:lnTo>
                    <a:lnTo>
                      <a:pt x="7" y="226"/>
                    </a:lnTo>
                    <a:lnTo>
                      <a:pt x="0" y="0"/>
                    </a:lnTo>
                    <a:lnTo>
                      <a:pt x="53" y="0"/>
                    </a:lnTo>
                    <a:lnTo>
                      <a:pt x="64" y="76"/>
                    </a:lnTo>
                    <a:lnTo>
                      <a:pt x="135" y="92"/>
                    </a:lnTo>
                    <a:lnTo>
                      <a:pt x="199" y="156"/>
                    </a:lnTo>
                    <a:lnTo>
                      <a:pt x="206" y="190"/>
                    </a:lnTo>
                    <a:lnTo>
                      <a:pt x="222" y="193"/>
                    </a:lnTo>
                    <a:lnTo>
                      <a:pt x="208" y="227"/>
                    </a:lnTo>
                    <a:lnTo>
                      <a:pt x="202" y="225"/>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46">
                <a:extLst>
                  <a:ext uri="{FF2B5EF4-FFF2-40B4-BE49-F238E27FC236}">
                    <a16:creationId xmlns:a16="http://schemas.microsoft.com/office/drawing/2014/main" id="{66500F7C-E0F0-469A-B1D2-969A254E378C}"/>
                  </a:ext>
                </a:extLst>
              </p:cNvPr>
              <p:cNvSpPr>
                <a:spLocks noChangeArrowheads="1"/>
              </p:cNvSpPr>
              <p:nvPr/>
            </p:nvSpPr>
            <p:spPr bwMode="auto">
              <a:xfrm>
                <a:off x="2452" y="1761"/>
                <a:ext cx="241" cy="460"/>
              </a:xfrm>
              <a:custGeom>
                <a:avLst/>
                <a:gdLst>
                  <a:gd name="T0" fmla="*/ 32 w 274"/>
                  <a:gd name="T1" fmla="*/ 90 h 481"/>
                  <a:gd name="T2" fmla="*/ 0 w 274"/>
                  <a:gd name="T3" fmla="*/ 91 h 481"/>
                  <a:gd name="T4" fmla="*/ 0 w 274"/>
                  <a:gd name="T5" fmla="*/ 31 h 481"/>
                  <a:gd name="T6" fmla="*/ 32 w 274"/>
                  <a:gd name="T7" fmla="*/ 31 h 481"/>
                  <a:gd name="T8" fmla="*/ 33 w 274"/>
                  <a:gd name="T9" fmla="*/ 0 h 481"/>
                  <a:gd name="T10" fmla="*/ 36 w 274"/>
                  <a:gd name="T11" fmla="*/ 11 h 481"/>
                  <a:gd name="T12" fmla="*/ 42 w 274"/>
                  <a:gd name="T13" fmla="*/ 11 h 481"/>
                  <a:gd name="T14" fmla="*/ 47 w 274"/>
                  <a:gd name="T15" fmla="*/ 19 h 481"/>
                  <a:gd name="T16" fmla="*/ 53 w 274"/>
                  <a:gd name="T17" fmla="*/ 19 h 481"/>
                  <a:gd name="T18" fmla="*/ 53 w 274"/>
                  <a:gd name="T19" fmla="*/ 22 h 481"/>
                  <a:gd name="T20" fmla="*/ 62 w 274"/>
                  <a:gd name="T21" fmla="*/ 29 h 481"/>
                  <a:gd name="T22" fmla="*/ 61 w 274"/>
                  <a:gd name="T23" fmla="*/ 39 h 481"/>
                  <a:gd name="T24" fmla="*/ 55 w 274"/>
                  <a:gd name="T25" fmla="*/ 45 h 481"/>
                  <a:gd name="T26" fmla="*/ 55 w 274"/>
                  <a:gd name="T27" fmla="*/ 48 h 481"/>
                  <a:gd name="T28" fmla="*/ 32 w 274"/>
                  <a:gd name="T29" fmla="*/ 48 h 481"/>
                  <a:gd name="T30" fmla="*/ 32 w 274"/>
                  <a:gd name="T31" fmla="*/ 69 h 481"/>
                  <a:gd name="T32" fmla="*/ 32 w 274"/>
                  <a:gd name="T33" fmla="*/ 90 h 4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4"/>
                  <a:gd name="T52" fmla="*/ 0 h 481"/>
                  <a:gd name="T53" fmla="*/ 274 w 274"/>
                  <a:gd name="T54" fmla="*/ 481 h 4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4" h="481">
                    <a:moveTo>
                      <a:pt x="136" y="480"/>
                    </a:moveTo>
                    <a:lnTo>
                      <a:pt x="0" y="481"/>
                    </a:lnTo>
                    <a:lnTo>
                      <a:pt x="0" y="164"/>
                    </a:lnTo>
                    <a:lnTo>
                      <a:pt x="135" y="164"/>
                    </a:lnTo>
                    <a:lnTo>
                      <a:pt x="143" y="0"/>
                    </a:lnTo>
                    <a:lnTo>
                      <a:pt x="157" y="39"/>
                    </a:lnTo>
                    <a:lnTo>
                      <a:pt x="193" y="52"/>
                    </a:lnTo>
                    <a:lnTo>
                      <a:pt x="207" y="93"/>
                    </a:lnTo>
                    <a:lnTo>
                      <a:pt x="227" y="95"/>
                    </a:lnTo>
                    <a:lnTo>
                      <a:pt x="228" y="111"/>
                    </a:lnTo>
                    <a:lnTo>
                      <a:pt x="274" y="151"/>
                    </a:lnTo>
                    <a:lnTo>
                      <a:pt x="268" y="207"/>
                    </a:lnTo>
                    <a:lnTo>
                      <a:pt x="245" y="235"/>
                    </a:lnTo>
                    <a:lnTo>
                      <a:pt x="247" y="254"/>
                    </a:lnTo>
                    <a:lnTo>
                      <a:pt x="141" y="254"/>
                    </a:lnTo>
                    <a:lnTo>
                      <a:pt x="136" y="366"/>
                    </a:lnTo>
                    <a:lnTo>
                      <a:pt x="136" y="48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47">
                <a:extLst>
                  <a:ext uri="{FF2B5EF4-FFF2-40B4-BE49-F238E27FC236}">
                    <a16:creationId xmlns:a16="http://schemas.microsoft.com/office/drawing/2014/main" id="{2D53E896-931F-4781-BB13-BAE5F8AB13F6}"/>
                  </a:ext>
                </a:extLst>
              </p:cNvPr>
              <p:cNvSpPr>
                <a:spLocks noChangeArrowheads="1"/>
              </p:cNvSpPr>
              <p:nvPr/>
            </p:nvSpPr>
            <p:spPr bwMode="auto">
              <a:xfrm>
                <a:off x="2324" y="2990"/>
                <a:ext cx="286" cy="233"/>
              </a:xfrm>
              <a:custGeom>
                <a:avLst/>
                <a:gdLst>
                  <a:gd name="T0" fmla="*/ 67 w 326"/>
                  <a:gd name="T1" fmla="*/ 27 h 244"/>
                  <a:gd name="T2" fmla="*/ 67 w 326"/>
                  <a:gd name="T3" fmla="*/ 32 h 244"/>
                  <a:gd name="T4" fmla="*/ 58 w 326"/>
                  <a:gd name="T5" fmla="*/ 32 h 244"/>
                  <a:gd name="T6" fmla="*/ 58 w 326"/>
                  <a:gd name="T7" fmla="*/ 43 h 244"/>
                  <a:gd name="T8" fmla="*/ 40 w 326"/>
                  <a:gd name="T9" fmla="*/ 42 h 244"/>
                  <a:gd name="T10" fmla="*/ 28 w 326"/>
                  <a:gd name="T11" fmla="*/ 29 h 244"/>
                  <a:gd name="T12" fmla="*/ 24 w 326"/>
                  <a:gd name="T13" fmla="*/ 29 h 244"/>
                  <a:gd name="T14" fmla="*/ 25 w 326"/>
                  <a:gd name="T15" fmla="*/ 30 h 244"/>
                  <a:gd name="T16" fmla="*/ 18 w 326"/>
                  <a:gd name="T17" fmla="*/ 32 h 244"/>
                  <a:gd name="T18" fmla="*/ 9 w 326"/>
                  <a:gd name="T19" fmla="*/ 29 h 244"/>
                  <a:gd name="T20" fmla="*/ 4 w 326"/>
                  <a:gd name="T21" fmla="*/ 15 h 244"/>
                  <a:gd name="T22" fmla="*/ 0 w 326"/>
                  <a:gd name="T23" fmla="*/ 11 h 244"/>
                  <a:gd name="T24" fmla="*/ 1 w 326"/>
                  <a:gd name="T25" fmla="*/ 0 h 244"/>
                  <a:gd name="T26" fmla="*/ 7 w 326"/>
                  <a:gd name="T27" fmla="*/ 10 h 244"/>
                  <a:gd name="T28" fmla="*/ 66 w 326"/>
                  <a:gd name="T29" fmla="*/ 10 h 244"/>
                  <a:gd name="T30" fmla="*/ 67 w 326"/>
                  <a:gd name="T31" fmla="*/ 27 h 2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6"/>
                  <a:gd name="T49" fmla="*/ 0 h 244"/>
                  <a:gd name="T50" fmla="*/ 326 w 326"/>
                  <a:gd name="T51" fmla="*/ 244 h 2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6" h="244">
                    <a:moveTo>
                      <a:pt x="325" y="143"/>
                    </a:moveTo>
                    <a:lnTo>
                      <a:pt x="326" y="189"/>
                    </a:lnTo>
                    <a:lnTo>
                      <a:pt x="281" y="190"/>
                    </a:lnTo>
                    <a:lnTo>
                      <a:pt x="282" y="244"/>
                    </a:lnTo>
                    <a:lnTo>
                      <a:pt x="196" y="237"/>
                    </a:lnTo>
                    <a:lnTo>
                      <a:pt x="139" y="161"/>
                    </a:lnTo>
                    <a:lnTo>
                      <a:pt x="117" y="159"/>
                    </a:lnTo>
                    <a:lnTo>
                      <a:pt x="119" y="174"/>
                    </a:lnTo>
                    <a:lnTo>
                      <a:pt x="89" y="190"/>
                    </a:lnTo>
                    <a:lnTo>
                      <a:pt x="43" y="163"/>
                    </a:lnTo>
                    <a:lnTo>
                      <a:pt x="21" y="81"/>
                    </a:lnTo>
                    <a:lnTo>
                      <a:pt x="0" y="57"/>
                    </a:lnTo>
                    <a:lnTo>
                      <a:pt x="1" y="0"/>
                    </a:lnTo>
                    <a:lnTo>
                      <a:pt x="32" y="10"/>
                    </a:lnTo>
                    <a:lnTo>
                      <a:pt x="324" y="10"/>
                    </a:lnTo>
                    <a:lnTo>
                      <a:pt x="325" y="143"/>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48">
                <a:extLst>
                  <a:ext uri="{FF2B5EF4-FFF2-40B4-BE49-F238E27FC236}">
                    <a16:creationId xmlns:a16="http://schemas.microsoft.com/office/drawing/2014/main" id="{7172481D-A135-4F46-80D1-E5B7C2053EA1}"/>
                  </a:ext>
                </a:extLst>
              </p:cNvPr>
              <p:cNvSpPr>
                <a:spLocks noChangeArrowheads="1"/>
              </p:cNvSpPr>
              <p:nvPr/>
            </p:nvSpPr>
            <p:spPr bwMode="auto">
              <a:xfrm>
                <a:off x="1346" y="1067"/>
                <a:ext cx="295" cy="203"/>
              </a:xfrm>
              <a:custGeom>
                <a:avLst/>
                <a:gdLst>
                  <a:gd name="T0" fmla="*/ 61 w 336"/>
                  <a:gd name="T1" fmla="*/ 42 h 212"/>
                  <a:gd name="T2" fmla="*/ 46 w 336"/>
                  <a:gd name="T3" fmla="*/ 42 h 212"/>
                  <a:gd name="T4" fmla="*/ 45 w 336"/>
                  <a:gd name="T5" fmla="*/ 38 h 212"/>
                  <a:gd name="T6" fmla="*/ 0 w 336"/>
                  <a:gd name="T7" fmla="*/ 38 h 212"/>
                  <a:gd name="T8" fmla="*/ 0 w 336"/>
                  <a:gd name="T9" fmla="*/ 36 h 212"/>
                  <a:gd name="T10" fmla="*/ 6 w 336"/>
                  <a:gd name="T11" fmla="*/ 31 h 212"/>
                  <a:gd name="T12" fmla="*/ 7 w 336"/>
                  <a:gd name="T13" fmla="*/ 30 h 212"/>
                  <a:gd name="T14" fmla="*/ 15 w 336"/>
                  <a:gd name="T15" fmla="*/ 26 h 212"/>
                  <a:gd name="T16" fmla="*/ 29 w 336"/>
                  <a:gd name="T17" fmla="*/ 23 h 212"/>
                  <a:gd name="T18" fmla="*/ 32 w 336"/>
                  <a:gd name="T19" fmla="*/ 11 h 212"/>
                  <a:gd name="T20" fmla="*/ 36 w 336"/>
                  <a:gd name="T21" fmla="*/ 11 h 212"/>
                  <a:gd name="T22" fmla="*/ 41 w 336"/>
                  <a:gd name="T23" fmla="*/ 0 h 212"/>
                  <a:gd name="T24" fmla="*/ 60 w 336"/>
                  <a:gd name="T25" fmla="*/ 5 h 212"/>
                  <a:gd name="T26" fmla="*/ 68 w 336"/>
                  <a:gd name="T27" fmla="*/ 6 h 212"/>
                  <a:gd name="T28" fmla="*/ 70 w 336"/>
                  <a:gd name="T29" fmla="*/ 17 h 212"/>
                  <a:gd name="T30" fmla="*/ 64 w 336"/>
                  <a:gd name="T31" fmla="*/ 17 h 212"/>
                  <a:gd name="T32" fmla="*/ 64 w 336"/>
                  <a:gd name="T33" fmla="*/ 24 h 212"/>
                  <a:gd name="T34" fmla="*/ 61 w 336"/>
                  <a:gd name="T35" fmla="*/ 26 h 212"/>
                  <a:gd name="T36" fmla="*/ 61 w 336"/>
                  <a:gd name="T37" fmla="*/ 42 h 2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6"/>
                  <a:gd name="T58" fmla="*/ 0 h 212"/>
                  <a:gd name="T59" fmla="*/ 336 w 336"/>
                  <a:gd name="T60" fmla="*/ 212 h 2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6" h="212">
                    <a:moveTo>
                      <a:pt x="292" y="212"/>
                    </a:moveTo>
                    <a:lnTo>
                      <a:pt x="216" y="212"/>
                    </a:lnTo>
                    <a:lnTo>
                      <a:pt x="213" y="197"/>
                    </a:lnTo>
                    <a:lnTo>
                      <a:pt x="0" y="198"/>
                    </a:lnTo>
                    <a:lnTo>
                      <a:pt x="0" y="182"/>
                    </a:lnTo>
                    <a:lnTo>
                      <a:pt x="29" y="154"/>
                    </a:lnTo>
                    <a:lnTo>
                      <a:pt x="31" y="152"/>
                    </a:lnTo>
                    <a:lnTo>
                      <a:pt x="70" y="128"/>
                    </a:lnTo>
                    <a:lnTo>
                      <a:pt x="142" y="108"/>
                    </a:lnTo>
                    <a:lnTo>
                      <a:pt x="153" y="58"/>
                    </a:lnTo>
                    <a:lnTo>
                      <a:pt x="175" y="44"/>
                    </a:lnTo>
                    <a:lnTo>
                      <a:pt x="196" y="0"/>
                    </a:lnTo>
                    <a:lnTo>
                      <a:pt x="288" y="5"/>
                    </a:lnTo>
                    <a:lnTo>
                      <a:pt x="323" y="6"/>
                    </a:lnTo>
                    <a:lnTo>
                      <a:pt x="336" y="84"/>
                    </a:lnTo>
                    <a:lnTo>
                      <a:pt x="307" y="84"/>
                    </a:lnTo>
                    <a:lnTo>
                      <a:pt x="307" y="114"/>
                    </a:lnTo>
                    <a:lnTo>
                      <a:pt x="292" y="129"/>
                    </a:lnTo>
                    <a:lnTo>
                      <a:pt x="292" y="212"/>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49">
                <a:extLst>
                  <a:ext uri="{FF2B5EF4-FFF2-40B4-BE49-F238E27FC236}">
                    <a16:creationId xmlns:a16="http://schemas.microsoft.com/office/drawing/2014/main" id="{22CBF7F7-F017-4B89-B6A9-FBB068861118}"/>
                  </a:ext>
                </a:extLst>
              </p:cNvPr>
              <p:cNvSpPr>
                <a:spLocks noChangeArrowheads="1"/>
              </p:cNvSpPr>
              <p:nvPr/>
            </p:nvSpPr>
            <p:spPr bwMode="auto">
              <a:xfrm>
                <a:off x="1967" y="1607"/>
                <a:ext cx="306" cy="299"/>
              </a:xfrm>
              <a:custGeom>
                <a:avLst/>
                <a:gdLst>
                  <a:gd name="T0" fmla="*/ 63 w 348"/>
                  <a:gd name="T1" fmla="*/ 51 h 313"/>
                  <a:gd name="T2" fmla="*/ 55 w 348"/>
                  <a:gd name="T3" fmla="*/ 53 h 313"/>
                  <a:gd name="T4" fmla="*/ 47 w 348"/>
                  <a:gd name="T5" fmla="*/ 51 h 313"/>
                  <a:gd name="T6" fmla="*/ 41 w 348"/>
                  <a:gd name="T7" fmla="*/ 55 h 313"/>
                  <a:gd name="T8" fmla="*/ 41 w 348"/>
                  <a:gd name="T9" fmla="*/ 51 h 313"/>
                  <a:gd name="T10" fmla="*/ 36 w 348"/>
                  <a:gd name="T11" fmla="*/ 47 h 313"/>
                  <a:gd name="T12" fmla="*/ 35 w 348"/>
                  <a:gd name="T13" fmla="*/ 41 h 313"/>
                  <a:gd name="T14" fmla="*/ 19 w 348"/>
                  <a:gd name="T15" fmla="*/ 39 h 313"/>
                  <a:gd name="T16" fmla="*/ 14 w 348"/>
                  <a:gd name="T17" fmla="*/ 43 h 313"/>
                  <a:gd name="T18" fmla="*/ 8 w 348"/>
                  <a:gd name="T19" fmla="*/ 43 h 313"/>
                  <a:gd name="T20" fmla="*/ 9 w 348"/>
                  <a:gd name="T21" fmla="*/ 31 h 313"/>
                  <a:gd name="T22" fmla="*/ 0 w 348"/>
                  <a:gd name="T23" fmla="*/ 29 h 313"/>
                  <a:gd name="T24" fmla="*/ 15 w 348"/>
                  <a:gd name="T25" fmla="*/ 19 h 313"/>
                  <a:gd name="T26" fmla="*/ 23 w 348"/>
                  <a:gd name="T27" fmla="*/ 0 h 313"/>
                  <a:gd name="T28" fmla="*/ 52 w 348"/>
                  <a:gd name="T29" fmla="*/ 11 h 313"/>
                  <a:gd name="T30" fmla="*/ 52 w 348"/>
                  <a:gd name="T31" fmla="*/ 11 h 313"/>
                  <a:gd name="T32" fmla="*/ 61 w 348"/>
                  <a:gd name="T33" fmla="*/ 11 h 313"/>
                  <a:gd name="T34" fmla="*/ 61 w 348"/>
                  <a:gd name="T35" fmla="*/ 11 h 313"/>
                  <a:gd name="T36" fmla="*/ 77 w 348"/>
                  <a:gd name="T37" fmla="*/ 11 h 313"/>
                  <a:gd name="T38" fmla="*/ 77 w 348"/>
                  <a:gd name="T39" fmla="*/ 33 h 313"/>
                  <a:gd name="T40" fmla="*/ 63 w 348"/>
                  <a:gd name="T41" fmla="*/ 34 h 313"/>
                  <a:gd name="T42" fmla="*/ 63 w 348"/>
                  <a:gd name="T43" fmla="*/ 51 h 3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8"/>
                  <a:gd name="T67" fmla="*/ 0 h 313"/>
                  <a:gd name="T68" fmla="*/ 348 w 348"/>
                  <a:gd name="T69" fmla="*/ 313 h 3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8" h="313">
                    <a:moveTo>
                      <a:pt x="288" y="282"/>
                    </a:moveTo>
                    <a:lnTo>
                      <a:pt x="252" y="301"/>
                    </a:lnTo>
                    <a:lnTo>
                      <a:pt x="207" y="290"/>
                    </a:lnTo>
                    <a:lnTo>
                      <a:pt x="183" y="313"/>
                    </a:lnTo>
                    <a:lnTo>
                      <a:pt x="182" y="293"/>
                    </a:lnTo>
                    <a:lnTo>
                      <a:pt x="159" y="266"/>
                    </a:lnTo>
                    <a:lnTo>
                      <a:pt x="156" y="223"/>
                    </a:lnTo>
                    <a:lnTo>
                      <a:pt x="84" y="217"/>
                    </a:lnTo>
                    <a:lnTo>
                      <a:pt x="63" y="244"/>
                    </a:lnTo>
                    <a:lnTo>
                      <a:pt x="35" y="243"/>
                    </a:lnTo>
                    <a:lnTo>
                      <a:pt x="40" y="174"/>
                    </a:lnTo>
                    <a:lnTo>
                      <a:pt x="0" y="157"/>
                    </a:lnTo>
                    <a:lnTo>
                      <a:pt x="65" y="99"/>
                    </a:lnTo>
                    <a:lnTo>
                      <a:pt x="104" y="0"/>
                    </a:lnTo>
                    <a:lnTo>
                      <a:pt x="233" y="14"/>
                    </a:lnTo>
                    <a:lnTo>
                      <a:pt x="233" y="29"/>
                    </a:lnTo>
                    <a:lnTo>
                      <a:pt x="278" y="28"/>
                    </a:lnTo>
                    <a:lnTo>
                      <a:pt x="278" y="58"/>
                    </a:lnTo>
                    <a:lnTo>
                      <a:pt x="346" y="55"/>
                    </a:lnTo>
                    <a:lnTo>
                      <a:pt x="348" y="194"/>
                    </a:lnTo>
                    <a:lnTo>
                      <a:pt x="287" y="195"/>
                    </a:lnTo>
                    <a:lnTo>
                      <a:pt x="288" y="282"/>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50">
                <a:extLst>
                  <a:ext uri="{FF2B5EF4-FFF2-40B4-BE49-F238E27FC236}">
                    <a16:creationId xmlns:a16="http://schemas.microsoft.com/office/drawing/2014/main" id="{BFB48191-450B-431C-A2FA-C57CE6E3762A}"/>
                  </a:ext>
                </a:extLst>
              </p:cNvPr>
              <p:cNvSpPr>
                <a:spLocks noChangeArrowheads="1"/>
              </p:cNvSpPr>
              <p:nvPr/>
            </p:nvSpPr>
            <p:spPr bwMode="auto">
              <a:xfrm>
                <a:off x="1169" y="1106"/>
                <a:ext cx="241" cy="312"/>
              </a:xfrm>
              <a:custGeom>
                <a:avLst/>
                <a:gdLst>
                  <a:gd name="T0" fmla="*/ 62 w 274"/>
                  <a:gd name="T1" fmla="*/ 52 h 327"/>
                  <a:gd name="T2" fmla="*/ 16 w 274"/>
                  <a:gd name="T3" fmla="*/ 52 h 327"/>
                  <a:gd name="T4" fmla="*/ 14 w 274"/>
                  <a:gd name="T5" fmla="*/ 55 h 327"/>
                  <a:gd name="T6" fmla="*/ 4 w 274"/>
                  <a:gd name="T7" fmla="*/ 50 h 327"/>
                  <a:gd name="T8" fmla="*/ 0 w 274"/>
                  <a:gd name="T9" fmla="*/ 46 h 327"/>
                  <a:gd name="T10" fmla="*/ 4 w 274"/>
                  <a:gd name="T11" fmla="*/ 36 h 327"/>
                  <a:gd name="T12" fmla="*/ 4 w 274"/>
                  <a:gd name="T13" fmla="*/ 34 h 327"/>
                  <a:gd name="T14" fmla="*/ 10 w 274"/>
                  <a:gd name="T15" fmla="*/ 30 h 327"/>
                  <a:gd name="T16" fmla="*/ 12 w 274"/>
                  <a:gd name="T17" fmla="*/ 21 h 327"/>
                  <a:gd name="T18" fmla="*/ 15 w 274"/>
                  <a:gd name="T19" fmla="*/ 20 h 327"/>
                  <a:gd name="T20" fmla="*/ 13 w 274"/>
                  <a:gd name="T21" fmla="*/ 18 h 327"/>
                  <a:gd name="T22" fmla="*/ 18 w 274"/>
                  <a:gd name="T23" fmla="*/ 15 h 327"/>
                  <a:gd name="T24" fmla="*/ 16 w 274"/>
                  <a:gd name="T25" fmla="*/ 14 h 327"/>
                  <a:gd name="T26" fmla="*/ 17 w 274"/>
                  <a:gd name="T27" fmla="*/ 10 h 327"/>
                  <a:gd name="T28" fmla="*/ 23 w 274"/>
                  <a:gd name="T29" fmla="*/ 0 h 327"/>
                  <a:gd name="T30" fmla="*/ 28 w 274"/>
                  <a:gd name="T31" fmla="*/ 0 h 327"/>
                  <a:gd name="T32" fmla="*/ 28 w 274"/>
                  <a:gd name="T33" fmla="*/ 10 h 327"/>
                  <a:gd name="T34" fmla="*/ 38 w 274"/>
                  <a:gd name="T35" fmla="*/ 10 h 327"/>
                  <a:gd name="T36" fmla="*/ 38 w 274"/>
                  <a:gd name="T37" fmla="*/ 12 h 327"/>
                  <a:gd name="T38" fmla="*/ 47 w 274"/>
                  <a:gd name="T39" fmla="*/ 12 h 327"/>
                  <a:gd name="T40" fmla="*/ 47 w 274"/>
                  <a:gd name="T41" fmla="*/ 18 h 327"/>
                  <a:gd name="T42" fmla="*/ 53 w 274"/>
                  <a:gd name="T43" fmla="*/ 20 h 327"/>
                  <a:gd name="T44" fmla="*/ 47 w 274"/>
                  <a:gd name="T45" fmla="*/ 25 h 327"/>
                  <a:gd name="T46" fmla="*/ 47 w 274"/>
                  <a:gd name="T47" fmla="*/ 28 h 327"/>
                  <a:gd name="T48" fmla="*/ 42 w 274"/>
                  <a:gd name="T49" fmla="*/ 30 h 327"/>
                  <a:gd name="T50" fmla="*/ 48 w 274"/>
                  <a:gd name="T51" fmla="*/ 34 h 327"/>
                  <a:gd name="T52" fmla="*/ 53 w 274"/>
                  <a:gd name="T53" fmla="*/ 45 h 327"/>
                  <a:gd name="T54" fmla="*/ 62 w 274"/>
                  <a:gd name="T55" fmla="*/ 51 h 327"/>
                  <a:gd name="T56" fmla="*/ 62 w 274"/>
                  <a:gd name="T57" fmla="*/ 52 h 3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4"/>
                  <a:gd name="T88" fmla="*/ 0 h 327"/>
                  <a:gd name="T89" fmla="*/ 274 w 274"/>
                  <a:gd name="T90" fmla="*/ 327 h 3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4" h="327">
                    <a:moveTo>
                      <a:pt x="274" y="307"/>
                    </a:moveTo>
                    <a:lnTo>
                      <a:pt x="67" y="305"/>
                    </a:lnTo>
                    <a:lnTo>
                      <a:pt x="59" y="327"/>
                    </a:lnTo>
                    <a:lnTo>
                      <a:pt x="9" y="290"/>
                    </a:lnTo>
                    <a:lnTo>
                      <a:pt x="0" y="265"/>
                    </a:lnTo>
                    <a:lnTo>
                      <a:pt x="17" y="210"/>
                    </a:lnTo>
                    <a:lnTo>
                      <a:pt x="20" y="201"/>
                    </a:lnTo>
                    <a:lnTo>
                      <a:pt x="43" y="176"/>
                    </a:lnTo>
                    <a:lnTo>
                      <a:pt x="53" y="120"/>
                    </a:lnTo>
                    <a:lnTo>
                      <a:pt x="64" y="113"/>
                    </a:lnTo>
                    <a:lnTo>
                      <a:pt x="56" y="95"/>
                    </a:lnTo>
                    <a:lnTo>
                      <a:pt x="79" y="83"/>
                    </a:lnTo>
                    <a:lnTo>
                      <a:pt x="70" y="80"/>
                    </a:lnTo>
                    <a:lnTo>
                      <a:pt x="74" y="44"/>
                    </a:lnTo>
                    <a:lnTo>
                      <a:pt x="102" y="0"/>
                    </a:lnTo>
                    <a:lnTo>
                      <a:pt x="124" y="0"/>
                    </a:lnTo>
                    <a:lnTo>
                      <a:pt x="124" y="37"/>
                    </a:lnTo>
                    <a:lnTo>
                      <a:pt x="170" y="45"/>
                    </a:lnTo>
                    <a:lnTo>
                      <a:pt x="170" y="75"/>
                    </a:lnTo>
                    <a:lnTo>
                      <a:pt x="201" y="75"/>
                    </a:lnTo>
                    <a:lnTo>
                      <a:pt x="201" y="97"/>
                    </a:lnTo>
                    <a:lnTo>
                      <a:pt x="230" y="113"/>
                    </a:lnTo>
                    <a:lnTo>
                      <a:pt x="201" y="141"/>
                    </a:lnTo>
                    <a:lnTo>
                      <a:pt x="201" y="157"/>
                    </a:lnTo>
                    <a:lnTo>
                      <a:pt x="190" y="176"/>
                    </a:lnTo>
                    <a:lnTo>
                      <a:pt x="216" y="200"/>
                    </a:lnTo>
                    <a:lnTo>
                      <a:pt x="229" y="262"/>
                    </a:lnTo>
                    <a:lnTo>
                      <a:pt x="273" y="301"/>
                    </a:lnTo>
                    <a:lnTo>
                      <a:pt x="274" y="307"/>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51">
                <a:extLst>
                  <a:ext uri="{FF2B5EF4-FFF2-40B4-BE49-F238E27FC236}">
                    <a16:creationId xmlns:a16="http://schemas.microsoft.com/office/drawing/2014/main" id="{4FB2EA6F-43FE-4FB4-99C0-2EA3FA4244B5}"/>
                  </a:ext>
                </a:extLst>
              </p:cNvPr>
              <p:cNvSpPr>
                <a:spLocks noChangeArrowheads="1"/>
              </p:cNvSpPr>
              <p:nvPr/>
            </p:nvSpPr>
            <p:spPr bwMode="auto">
              <a:xfrm>
                <a:off x="1704" y="1083"/>
                <a:ext cx="260" cy="194"/>
              </a:xfrm>
              <a:custGeom>
                <a:avLst/>
                <a:gdLst>
                  <a:gd name="T0" fmla="*/ 54 w 296"/>
                  <a:gd name="T1" fmla="*/ 45 h 202"/>
                  <a:gd name="T2" fmla="*/ 44 w 296"/>
                  <a:gd name="T3" fmla="*/ 45 h 202"/>
                  <a:gd name="T4" fmla="*/ 34 w 296"/>
                  <a:gd name="T5" fmla="*/ 45 h 202"/>
                  <a:gd name="T6" fmla="*/ 34 w 296"/>
                  <a:gd name="T7" fmla="*/ 39 h 202"/>
                  <a:gd name="T8" fmla="*/ 0 w 296"/>
                  <a:gd name="T9" fmla="*/ 39 h 202"/>
                  <a:gd name="T10" fmla="*/ 4 w 296"/>
                  <a:gd name="T11" fmla="*/ 36 h 202"/>
                  <a:gd name="T12" fmla="*/ 4 w 296"/>
                  <a:gd name="T13" fmla="*/ 33 h 202"/>
                  <a:gd name="T14" fmla="*/ 6 w 296"/>
                  <a:gd name="T15" fmla="*/ 32 h 202"/>
                  <a:gd name="T16" fmla="*/ 10 w 296"/>
                  <a:gd name="T17" fmla="*/ 27 h 202"/>
                  <a:gd name="T18" fmla="*/ 9 w 296"/>
                  <a:gd name="T19" fmla="*/ 15 h 202"/>
                  <a:gd name="T20" fmla="*/ 21 w 296"/>
                  <a:gd name="T21" fmla="*/ 12 h 202"/>
                  <a:gd name="T22" fmla="*/ 20 w 296"/>
                  <a:gd name="T23" fmla="*/ 0 h 202"/>
                  <a:gd name="T24" fmla="*/ 46 w 296"/>
                  <a:gd name="T25" fmla="*/ 7 h 202"/>
                  <a:gd name="T26" fmla="*/ 54 w 296"/>
                  <a:gd name="T27" fmla="*/ 12 h 202"/>
                  <a:gd name="T28" fmla="*/ 55 w 296"/>
                  <a:gd name="T29" fmla="*/ 22 h 202"/>
                  <a:gd name="T30" fmla="*/ 62 w 296"/>
                  <a:gd name="T31" fmla="*/ 32 h 202"/>
                  <a:gd name="T32" fmla="*/ 59 w 296"/>
                  <a:gd name="T33" fmla="*/ 35 h 202"/>
                  <a:gd name="T34" fmla="*/ 56 w 296"/>
                  <a:gd name="T35" fmla="*/ 45 h 202"/>
                  <a:gd name="T36" fmla="*/ 54 w 296"/>
                  <a:gd name="T37" fmla="*/ 45 h 2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02"/>
                  <a:gd name="T59" fmla="*/ 296 w 296"/>
                  <a:gd name="T60" fmla="*/ 202 h 2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02">
                    <a:moveTo>
                      <a:pt x="260" y="202"/>
                    </a:moveTo>
                    <a:lnTo>
                      <a:pt x="207" y="202"/>
                    </a:lnTo>
                    <a:lnTo>
                      <a:pt x="160" y="202"/>
                    </a:lnTo>
                    <a:lnTo>
                      <a:pt x="160" y="179"/>
                    </a:lnTo>
                    <a:lnTo>
                      <a:pt x="0" y="180"/>
                    </a:lnTo>
                    <a:lnTo>
                      <a:pt x="15" y="167"/>
                    </a:lnTo>
                    <a:lnTo>
                      <a:pt x="7" y="142"/>
                    </a:lnTo>
                    <a:lnTo>
                      <a:pt x="29" y="137"/>
                    </a:lnTo>
                    <a:lnTo>
                      <a:pt x="45" y="113"/>
                    </a:lnTo>
                    <a:lnTo>
                      <a:pt x="39" y="72"/>
                    </a:lnTo>
                    <a:lnTo>
                      <a:pt x="98" y="36"/>
                    </a:lnTo>
                    <a:lnTo>
                      <a:pt x="95" y="0"/>
                    </a:lnTo>
                    <a:lnTo>
                      <a:pt x="211" y="7"/>
                    </a:lnTo>
                    <a:lnTo>
                      <a:pt x="251" y="12"/>
                    </a:lnTo>
                    <a:lnTo>
                      <a:pt x="263" y="92"/>
                    </a:lnTo>
                    <a:lnTo>
                      <a:pt x="296" y="137"/>
                    </a:lnTo>
                    <a:lnTo>
                      <a:pt x="278" y="157"/>
                    </a:lnTo>
                    <a:lnTo>
                      <a:pt x="266" y="202"/>
                    </a:lnTo>
                    <a:lnTo>
                      <a:pt x="260" y="202"/>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52">
                <a:extLst>
                  <a:ext uri="{FF2B5EF4-FFF2-40B4-BE49-F238E27FC236}">
                    <a16:creationId xmlns:a16="http://schemas.microsoft.com/office/drawing/2014/main" id="{27E08B1B-F6BC-4DCD-B346-48F83599121C}"/>
                  </a:ext>
                </a:extLst>
              </p:cNvPr>
              <p:cNvSpPr>
                <a:spLocks noChangeArrowheads="1"/>
              </p:cNvSpPr>
              <p:nvPr/>
            </p:nvSpPr>
            <p:spPr bwMode="auto">
              <a:xfrm>
                <a:off x="2136" y="2567"/>
                <a:ext cx="276" cy="216"/>
              </a:xfrm>
              <a:custGeom>
                <a:avLst/>
                <a:gdLst>
                  <a:gd name="T0" fmla="*/ 69 w 314"/>
                  <a:gd name="T1" fmla="*/ 30 h 226"/>
                  <a:gd name="T2" fmla="*/ 69 w 314"/>
                  <a:gd name="T3" fmla="*/ 42 h 226"/>
                  <a:gd name="T4" fmla="*/ 47 w 314"/>
                  <a:gd name="T5" fmla="*/ 42 h 226"/>
                  <a:gd name="T6" fmla="*/ 47 w 314"/>
                  <a:gd name="T7" fmla="*/ 25 h 226"/>
                  <a:gd name="T8" fmla="*/ 11 w 314"/>
                  <a:gd name="T9" fmla="*/ 27 h 226"/>
                  <a:gd name="T10" fmla="*/ 0 w 314"/>
                  <a:gd name="T11" fmla="*/ 11 h 226"/>
                  <a:gd name="T12" fmla="*/ 9 w 314"/>
                  <a:gd name="T13" fmla="*/ 11 h 226"/>
                  <a:gd name="T14" fmla="*/ 19 w 314"/>
                  <a:gd name="T15" fmla="*/ 0 h 226"/>
                  <a:gd name="T16" fmla="*/ 69 w 314"/>
                  <a:gd name="T17" fmla="*/ 0 h 226"/>
                  <a:gd name="T18" fmla="*/ 69 w 314"/>
                  <a:gd name="T19" fmla="*/ 30 h 2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226"/>
                  <a:gd name="T32" fmla="*/ 314 w 314"/>
                  <a:gd name="T33" fmla="*/ 226 h 2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226">
                    <a:moveTo>
                      <a:pt x="313" y="159"/>
                    </a:moveTo>
                    <a:lnTo>
                      <a:pt x="313" y="226"/>
                    </a:lnTo>
                    <a:lnTo>
                      <a:pt x="223" y="226"/>
                    </a:lnTo>
                    <a:lnTo>
                      <a:pt x="223" y="134"/>
                    </a:lnTo>
                    <a:lnTo>
                      <a:pt x="50" y="141"/>
                    </a:lnTo>
                    <a:lnTo>
                      <a:pt x="0" y="57"/>
                    </a:lnTo>
                    <a:lnTo>
                      <a:pt x="38" y="64"/>
                    </a:lnTo>
                    <a:lnTo>
                      <a:pt x="86" y="0"/>
                    </a:lnTo>
                    <a:lnTo>
                      <a:pt x="314" y="0"/>
                    </a:lnTo>
                    <a:lnTo>
                      <a:pt x="313" y="159"/>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53">
                <a:extLst>
                  <a:ext uri="{FF2B5EF4-FFF2-40B4-BE49-F238E27FC236}">
                    <a16:creationId xmlns:a16="http://schemas.microsoft.com/office/drawing/2014/main" id="{3A76A3F6-94CE-4B1E-837C-84FB8429A0E9}"/>
                  </a:ext>
                </a:extLst>
              </p:cNvPr>
              <p:cNvSpPr>
                <a:spLocks noChangeArrowheads="1"/>
              </p:cNvSpPr>
              <p:nvPr/>
            </p:nvSpPr>
            <p:spPr bwMode="auto">
              <a:xfrm>
                <a:off x="2219" y="1642"/>
                <a:ext cx="358" cy="277"/>
              </a:xfrm>
              <a:custGeom>
                <a:avLst/>
                <a:gdLst>
                  <a:gd name="T0" fmla="*/ 54 w 408"/>
                  <a:gd name="T1" fmla="*/ 58 h 289"/>
                  <a:gd name="T2" fmla="*/ 22 w 408"/>
                  <a:gd name="T3" fmla="*/ 58 h 289"/>
                  <a:gd name="T4" fmla="*/ 8 w 408"/>
                  <a:gd name="T5" fmla="*/ 51 h 289"/>
                  <a:gd name="T6" fmla="*/ 1 w 408"/>
                  <a:gd name="T7" fmla="*/ 51 h 289"/>
                  <a:gd name="T8" fmla="*/ 0 w 408"/>
                  <a:gd name="T9" fmla="*/ 33 h 289"/>
                  <a:gd name="T10" fmla="*/ 13 w 408"/>
                  <a:gd name="T11" fmla="*/ 33 h 289"/>
                  <a:gd name="T12" fmla="*/ 12 w 408"/>
                  <a:gd name="T13" fmla="*/ 12 h 289"/>
                  <a:gd name="T14" fmla="*/ 30 w 408"/>
                  <a:gd name="T15" fmla="*/ 12 h 289"/>
                  <a:gd name="T16" fmla="*/ 32 w 408"/>
                  <a:gd name="T17" fmla="*/ 12 h 289"/>
                  <a:gd name="T18" fmla="*/ 30 w 408"/>
                  <a:gd name="T19" fmla="*/ 12 h 289"/>
                  <a:gd name="T20" fmla="*/ 30 w 408"/>
                  <a:gd name="T21" fmla="*/ 12 h 289"/>
                  <a:gd name="T22" fmla="*/ 36 w 408"/>
                  <a:gd name="T23" fmla="*/ 12 h 289"/>
                  <a:gd name="T24" fmla="*/ 45 w 408"/>
                  <a:gd name="T25" fmla="*/ 12 h 289"/>
                  <a:gd name="T26" fmla="*/ 46 w 408"/>
                  <a:gd name="T27" fmla="*/ 12 h 289"/>
                  <a:gd name="T28" fmla="*/ 49 w 408"/>
                  <a:gd name="T29" fmla="*/ 11 h 289"/>
                  <a:gd name="T30" fmla="*/ 66 w 408"/>
                  <a:gd name="T31" fmla="*/ 0 h 289"/>
                  <a:gd name="T32" fmla="*/ 66 w 408"/>
                  <a:gd name="T33" fmla="*/ 12 h 289"/>
                  <a:gd name="T34" fmla="*/ 70 w 408"/>
                  <a:gd name="T35" fmla="*/ 12 h 289"/>
                  <a:gd name="T36" fmla="*/ 75 w 408"/>
                  <a:gd name="T37" fmla="*/ 16 h 289"/>
                  <a:gd name="T38" fmla="*/ 81 w 408"/>
                  <a:gd name="T39" fmla="*/ 16 h 289"/>
                  <a:gd name="T40" fmla="*/ 83 w 408"/>
                  <a:gd name="T41" fmla="*/ 21 h 289"/>
                  <a:gd name="T42" fmla="*/ 80 w 408"/>
                  <a:gd name="T43" fmla="*/ 23 h 289"/>
                  <a:gd name="T44" fmla="*/ 84 w 408"/>
                  <a:gd name="T45" fmla="*/ 27 h 289"/>
                  <a:gd name="T46" fmla="*/ 82 w 408"/>
                  <a:gd name="T47" fmla="*/ 58 h 289"/>
                  <a:gd name="T48" fmla="*/ 54 w 408"/>
                  <a:gd name="T49" fmla="*/ 58 h 2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8"/>
                  <a:gd name="T76" fmla="*/ 0 h 289"/>
                  <a:gd name="T77" fmla="*/ 408 w 408"/>
                  <a:gd name="T78" fmla="*/ 289 h 2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8" h="289">
                    <a:moveTo>
                      <a:pt x="265" y="289"/>
                    </a:moveTo>
                    <a:lnTo>
                      <a:pt x="103" y="289"/>
                    </a:lnTo>
                    <a:lnTo>
                      <a:pt x="35" y="244"/>
                    </a:lnTo>
                    <a:lnTo>
                      <a:pt x="1" y="245"/>
                    </a:lnTo>
                    <a:lnTo>
                      <a:pt x="0" y="158"/>
                    </a:lnTo>
                    <a:lnTo>
                      <a:pt x="61" y="157"/>
                    </a:lnTo>
                    <a:lnTo>
                      <a:pt x="59" y="18"/>
                    </a:lnTo>
                    <a:lnTo>
                      <a:pt x="148" y="19"/>
                    </a:lnTo>
                    <a:lnTo>
                      <a:pt x="159" y="33"/>
                    </a:lnTo>
                    <a:lnTo>
                      <a:pt x="147" y="28"/>
                    </a:lnTo>
                    <a:lnTo>
                      <a:pt x="148" y="46"/>
                    </a:lnTo>
                    <a:lnTo>
                      <a:pt x="177" y="53"/>
                    </a:lnTo>
                    <a:lnTo>
                      <a:pt x="219" y="41"/>
                    </a:lnTo>
                    <a:lnTo>
                      <a:pt x="221" y="26"/>
                    </a:lnTo>
                    <a:lnTo>
                      <a:pt x="239" y="11"/>
                    </a:lnTo>
                    <a:lnTo>
                      <a:pt x="316" y="0"/>
                    </a:lnTo>
                    <a:lnTo>
                      <a:pt x="316" y="18"/>
                    </a:lnTo>
                    <a:lnTo>
                      <a:pt x="347" y="17"/>
                    </a:lnTo>
                    <a:lnTo>
                      <a:pt x="363" y="77"/>
                    </a:lnTo>
                    <a:lnTo>
                      <a:pt x="396" y="77"/>
                    </a:lnTo>
                    <a:lnTo>
                      <a:pt x="402" y="94"/>
                    </a:lnTo>
                    <a:lnTo>
                      <a:pt x="391" y="101"/>
                    </a:lnTo>
                    <a:lnTo>
                      <a:pt x="408" y="125"/>
                    </a:lnTo>
                    <a:lnTo>
                      <a:pt x="400" y="289"/>
                    </a:lnTo>
                    <a:lnTo>
                      <a:pt x="265" y="289"/>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54">
                <a:extLst>
                  <a:ext uri="{FF2B5EF4-FFF2-40B4-BE49-F238E27FC236}">
                    <a16:creationId xmlns:a16="http://schemas.microsoft.com/office/drawing/2014/main" id="{4D08E578-B979-48E9-8421-FC122308F801}"/>
                  </a:ext>
                </a:extLst>
              </p:cNvPr>
              <p:cNvSpPr>
                <a:spLocks noChangeArrowheads="1"/>
              </p:cNvSpPr>
              <p:nvPr/>
            </p:nvSpPr>
            <p:spPr bwMode="auto">
              <a:xfrm>
                <a:off x="2965" y="2755"/>
                <a:ext cx="240" cy="151"/>
              </a:xfrm>
              <a:custGeom>
                <a:avLst/>
                <a:gdLst>
                  <a:gd name="T0" fmla="*/ 60 w 273"/>
                  <a:gd name="T1" fmla="*/ 29 h 158"/>
                  <a:gd name="T2" fmla="*/ 7 w 273"/>
                  <a:gd name="T3" fmla="*/ 30 h 158"/>
                  <a:gd name="T4" fmla="*/ 0 w 273"/>
                  <a:gd name="T5" fmla="*/ 12 h 158"/>
                  <a:gd name="T6" fmla="*/ 0 w 273"/>
                  <a:gd name="T7" fmla="*/ 11 h 158"/>
                  <a:gd name="T8" fmla="*/ 40 w 273"/>
                  <a:gd name="T9" fmla="*/ 11 h 158"/>
                  <a:gd name="T10" fmla="*/ 40 w 273"/>
                  <a:gd name="T11" fmla="*/ 0 h 158"/>
                  <a:gd name="T12" fmla="*/ 48 w 273"/>
                  <a:gd name="T13" fmla="*/ 1 h 158"/>
                  <a:gd name="T14" fmla="*/ 60 w 273"/>
                  <a:gd name="T15" fmla="*/ 29 h 158"/>
                  <a:gd name="T16" fmla="*/ 0 60000 65536"/>
                  <a:gd name="T17" fmla="*/ 0 60000 65536"/>
                  <a:gd name="T18" fmla="*/ 0 60000 65536"/>
                  <a:gd name="T19" fmla="*/ 0 60000 65536"/>
                  <a:gd name="T20" fmla="*/ 0 60000 65536"/>
                  <a:gd name="T21" fmla="*/ 0 60000 65536"/>
                  <a:gd name="T22" fmla="*/ 0 60000 65536"/>
                  <a:gd name="T23" fmla="*/ 0 60000 65536"/>
                  <a:gd name="T24" fmla="*/ 0 w 273"/>
                  <a:gd name="T25" fmla="*/ 0 h 158"/>
                  <a:gd name="T26" fmla="*/ 273 w 273"/>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 h="158">
                    <a:moveTo>
                      <a:pt x="273" y="152"/>
                    </a:moveTo>
                    <a:lnTo>
                      <a:pt x="29" y="158"/>
                    </a:lnTo>
                    <a:lnTo>
                      <a:pt x="0" y="74"/>
                    </a:lnTo>
                    <a:lnTo>
                      <a:pt x="0" y="30"/>
                    </a:lnTo>
                    <a:lnTo>
                      <a:pt x="179" y="30"/>
                    </a:lnTo>
                    <a:lnTo>
                      <a:pt x="179" y="0"/>
                    </a:lnTo>
                    <a:lnTo>
                      <a:pt x="218" y="1"/>
                    </a:lnTo>
                    <a:lnTo>
                      <a:pt x="273" y="152"/>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55">
                <a:extLst>
                  <a:ext uri="{FF2B5EF4-FFF2-40B4-BE49-F238E27FC236}">
                    <a16:creationId xmlns:a16="http://schemas.microsoft.com/office/drawing/2014/main" id="{2FF5CCF4-1B9A-42BC-A66C-98C0E6FB93EA}"/>
                  </a:ext>
                </a:extLst>
              </p:cNvPr>
              <p:cNvSpPr>
                <a:spLocks noChangeArrowheads="1"/>
              </p:cNvSpPr>
              <p:nvPr/>
            </p:nvSpPr>
            <p:spPr bwMode="auto">
              <a:xfrm>
                <a:off x="2415" y="996"/>
                <a:ext cx="249" cy="276"/>
              </a:xfrm>
              <a:custGeom>
                <a:avLst/>
                <a:gdLst>
                  <a:gd name="T0" fmla="*/ 0 w 284"/>
                  <a:gd name="T1" fmla="*/ 58 h 288"/>
                  <a:gd name="T2" fmla="*/ 0 w 284"/>
                  <a:gd name="T3" fmla="*/ 50 h 288"/>
                  <a:gd name="T4" fmla="*/ 4 w 284"/>
                  <a:gd name="T5" fmla="*/ 49 h 288"/>
                  <a:gd name="T6" fmla="*/ 4 w 284"/>
                  <a:gd name="T7" fmla="*/ 29 h 288"/>
                  <a:gd name="T8" fmla="*/ 0 w 284"/>
                  <a:gd name="T9" fmla="*/ 20 h 288"/>
                  <a:gd name="T10" fmla="*/ 4 w 284"/>
                  <a:gd name="T11" fmla="*/ 12 h 288"/>
                  <a:gd name="T12" fmla="*/ 4 w 284"/>
                  <a:gd name="T13" fmla="*/ 12 h 288"/>
                  <a:gd name="T14" fmla="*/ 4 w 284"/>
                  <a:gd name="T15" fmla="*/ 12 h 288"/>
                  <a:gd name="T16" fmla="*/ 7 w 284"/>
                  <a:gd name="T17" fmla="*/ 12 h 288"/>
                  <a:gd name="T18" fmla="*/ 10 w 284"/>
                  <a:gd name="T19" fmla="*/ 1 h 288"/>
                  <a:gd name="T20" fmla="*/ 14 w 284"/>
                  <a:gd name="T21" fmla="*/ 0 h 288"/>
                  <a:gd name="T22" fmla="*/ 17 w 284"/>
                  <a:gd name="T23" fmla="*/ 12 h 288"/>
                  <a:gd name="T24" fmla="*/ 24 w 284"/>
                  <a:gd name="T25" fmla="*/ 12 h 288"/>
                  <a:gd name="T26" fmla="*/ 30 w 284"/>
                  <a:gd name="T27" fmla="*/ 12 h 288"/>
                  <a:gd name="T28" fmla="*/ 35 w 284"/>
                  <a:gd name="T29" fmla="*/ 12 h 288"/>
                  <a:gd name="T30" fmla="*/ 40 w 284"/>
                  <a:gd name="T31" fmla="*/ 12 h 288"/>
                  <a:gd name="T32" fmla="*/ 55 w 284"/>
                  <a:gd name="T33" fmla="*/ 12 h 288"/>
                  <a:gd name="T34" fmla="*/ 57 w 284"/>
                  <a:gd name="T35" fmla="*/ 12 h 288"/>
                  <a:gd name="T36" fmla="*/ 56 w 284"/>
                  <a:gd name="T37" fmla="*/ 34 h 288"/>
                  <a:gd name="T38" fmla="*/ 51 w 284"/>
                  <a:gd name="T39" fmla="*/ 29 h 288"/>
                  <a:gd name="T40" fmla="*/ 46 w 284"/>
                  <a:gd name="T41" fmla="*/ 33 h 288"/>
                  <a:gd name="T42" fmla="*/ 39 w 284"/>
                  <a:gd name="T43" fmla="*/ 27 h 288"/>
                  <a:gd name="T44" fmla="*/ 35 w 284"/>
                  <a:gd name="T45" fmla="*/ 30 h 288"/>
                  <a:gd name="T46" fmla="*/ 30 w 284"/>
                  <a:gd name="T47" fmla="*/ 29 h 288"/>
                  <a:gd name="T48" fmla="*/ 21 w 284"/>
                  <a:gd name="T49" fmla="*/ 37 h 288"/>
                  <a:gd name="T50" fmla="*/ 0 w 284"/>
                  <a:gd name="T51" fmla="*/ 58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4"/>
                  <a:gd name="T79" fmla="*/ 0 h 288"/>
                  <a:gd name="T80" fmla="*/ 284 w 284"/>
                  <a:gd name="T81" fmla="*/ 288 h 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4" h="288">
                    <a:moveTo>
                      <a:pt x="0" y="288"/>
                    </a:moveTo>
                    <a:lnTo>
                      <a:pt x="0" y="241"/>
                    </a:lnTo>
                    <a:lnTo>
                      <a:pt x="5" y="235"/>
                    </a:lnTo>
                    <a:lnTo>
                      <a:pt x="20" y="136"/>
                    </a:lnTo>
                    <a:lnTo>
                      <a:pt x="0" y="91"/>
                    </a:lnTo>
                    <a:lnTo>
                      <a:pt x="2" y="53"/>
                    </a:lnTo>
                    <a:lnTo>
                      <a:pt x="17" y="35"/>
                    </a:lnTo>
                    <a:lnTo>
                      <a:pt x="12" y="22"/>
                    </a:lnTo>
                    <a:lnTo>
                      <a:pt x="33" y="28"/>
                    </a:lnTo>
                    <a:lnTo>
                      <a:pt x="45" y="1"/>
                    </a:lnTo>
                    <a:lnTo>
                      <a:pt x="66" y="0"/>
                    </a:lnTo>
                    <a:lnTo>
                      <a:pt x="83" y="19"/>
                    </a:lnTo>
                    <a:lnTo>
                      <a:pt x="117" y="22"/>
                    </a:lnTo>
                    <a:lnTo>
                      <a:pt x="150" y="44"/>
                    </a:lnTo>
                    <a:lnTo>
                      <a:pt x="176" y="39"/>
                    </a:lnTo>
                    <a:lnTo>
                      <a:pt x="200" y="58"/>
                    </a:lnTo>
                    <a:lnTo>
                      <a:pt x="274" y="61"/>
                    </a:lnTo>
                    <a:lnTo>
                      <a:pt x="284" y="67"/>
                    </a:lnTo>
                    <a:lnTo>
                      <a:pt x="278" y="166"/>
                    </a:lnTo>
                    <a:lnTo>
                      <a:pt x="251" y="137"/>
                    </a:lnTo>
                    <a:lnTo>
                      <a:pt x="232" y="158"/>
                    </a:lnTo>
                    <a:lnTo>
                      <a:pt x="194" y="126"/>
                    </a:lnTo>
                    <a:lnTo>
                      <a:pt x="174" y="142"/>
                    </a:lnTo>
                    <a:lnTo>
                      <a:pt x="150" y="134"/>
                    </a:lnTo>
                    <a:lnTo>
                      <a:pt x="107" y="183"/>
                    </a:lnTo>
                    <a:lnTo>
                      <a:pt x="0" y="288"/>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56">
                <a:extLst>
                  <a:ext uri="{FF2B5EF4-FFF2-40B4-BE49-F238E27FC236}">
                    <a16:creationId xmlns:a16="http://schemas.microsoft.com/office/drawing/2014/main" id="{564B3022-26B0-4C02-B5B8-BC9227C6AA14}"/>
                  </a:ext>
                </a:extLst>
              </p:cNvPr>
              <p:cNvSpPr>
                <a:spLocks noChangeArrowheads="1"/>
              </p:cNvSpPr>
              <p:nvPr/>
            </p:nvSpPr>
            <p:spPr bwMode="auto">
              <a:xfrm>
                <a:off x="508" y="914"/>
                <a:ext cx="166" cy="304"/>
              </a:xfrm>
              <a:custGeom>
                <a:avLst/>
                <a:gdLst>
                  <a:gd name="T0" fmla="*/ 49 w 188"/>
                  <a:gd name="T1" fmla="*/ 58 h 318"/>
                  <a:gd name="T2" fmla="*/ 0 w 188"/>
                  <a:gd name="T3" fmla="*/ 57 h 318"/>
                  <a:gd name="T4" fmla="*/ 4 w 188"/>
                  <a:gd name="T5" fmla="*/ 0 h 318"/>
                  <a:gd name="T6" fmla="*/ 14 w 188"/>
                  <a:gd name="T7" fmla="*/ 0 h 318"/>
                  <a:gd name="T8" fmla="*/ 49 w 188"/>
                  <a:gd name="T9" fmla="*/ 0 h 318"/>
                  <a:gd name="T10" fmla="*/ 49 w 188"/>
                  <a:gd name="T11" fmla="*/ 58 h 318"/>
                  <a:gd name="T12" fmla="*/ 0 60000 65536"/>
                  <a:gd name="T13" fmla="*/ 0 60000 65536"/>
                  <a:gd name="T14" fmla="*/ 0 60000 65536"/>
                  <a:gd name="T15" fmla="*/ 0 60000 65536"/>
                  <a:gd name="T16" fmla="*/ 0 60000 65536"/>
                  <a:gd name="T17" fmla="*/ 0 60000 65536"/>
                  <a:gd name="T18" fmla="*/ 0 w 188"/>
                  <a:gd name="T19" fmla="*/ 0 h 318"/>
                  <a:gd name="T20" fmla="*/ 188 w 188"/>
                  <a:gd name="T21" fmla="*/ 318 h 318"/>
                </a:gdLst>
                <a:ahLst/>
                <a:cxnLst>
                  <a:cxn ang="T12">
                    <a:pos x="T0" y="T1"/>
                  </a:cxn>
                  <a:cxn ang="T13">
                    <a:pos x="T2" y="T3"/>
                  </a:cxn>
                  <a:cxn ang="T14">
                    <a:pos x="T4" y="T5"/>
                  </a:cxn>
                  <a:cxn ang="T15">
                    <a:pos x="T6" y="T7"/>
                  </a:cxn>
                  <a:cxn ang="T16">
                    <a:pos x="T8" y="T9"/>
                  </a:cxn>
                  <a:cxn ang="T17">
                    <a:pos x="T10" y="T11"/>
                  </a:cxn>
                </a:cxnLst>
                <a:rect l="T18" t="T19" r="T20" b="T21"/>
                <a:pathLst>
                  <a:path w="188" h="318">
                    <a:moveTo>
                      <a:pt x="184" y="318"/>
                    </a:moveTo>
                    <a:lnTo>
                      <a:pt x="0" y="314"/>
                    </a:lnTo>
                    <a:lnTo>
                      <a:pt x="7" y="0"/>
                    </a:lnTo>
                    <a:lnTo>
                      <a:pt x="52" y="0"/>
                    </a:lnTo>
                    <a:lnTo>
                      <a:pt x="188" y="0"/>
                    </a:lnTo>
                    <a:lnTo>
                      <a:pt x="184" y="318"/>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57">
                <a:extLst>
                  <a:ext uri="{FF2B5EF4-FFF2-40B4-BE49-F238E27FC236}">
                    <a16:creationId xmlns:a16="http://schemas.microsoft.com/office/drawing/2014/main" id="{C2D879FE-68D3-4F32-B192-E17B98BA0E15}"/>
                  </a:ext>
                </a:extLst>
              </p:cNvPr>
              <p:cNvSpPr>
                <a:spLocks noChangeArrowheads="1"/>
              </p:cNvSpPr>
              <p:nvPr/>
            </p:nvSpPr>
            <p:spPr bwMode="auto">
              <a:xfrm>
                <a:off x="2753" y="2568"/>
                <a:ext cx="212" cy="258"/>
              </a:xfrm>
              <a:custGeom>
                <a:avLst/>
                <a:gdLst>
                  <a:gd name="T0" fmla="*/ 54 w 241"/>
                  <a:gd name="T1" fmla="*/ 42 h 270"/>
                  <a:gd name="T2" fmla="*/ 54 w 241"/>
                  <a:gd name="T3" fmla="*/ 49 h 270"/>
                  <a:gd name="T4" fmla="*/ 42 w 241"/>
                  <a:gd name="T5" fmla="*/ 42 h 270"/>
                  <a:gd name="T6" fmla="*/ 33 w 241"/>
                  <a:gd name="T7" fmla="*/ 47 h 270"/>
                  <a:gd name="T8" fmla="*/ 27 w 241"/>
                  <a:gd name="T9" fmla="*/ 42 h 270"/>
                  <a:gd name="T10" fmla="*/ 26 w 241"/>
                  <a:gd name="T11" fmla="*/ 40 h 270"/>
                  <a:gd name="T12" fmla="*/ 23 w 241"/>
                  <a:gd name="T13" fmla="*/ 39 h 270"/>
                  <a:gd name="T14" fmla="*/ 18 w 241"/>
                  <a:gd name="T15" fmla="*/ 27 h 270"/>
                  <a:gd name="T16" fmla="*/ 9 w 241"/>
                  <a:gd name="T17" fmla="*/ 24 h 270"/>
                  <a:gd name="T18" fmla="*/ 7 w 241"/>
                  <a:gd name="T19" fmla="*/ 20 h 270"/>
                  <a:gd name="T20" fmla="*/ 0 w 241"/>
                  <a:gd name="T21" fmla="*/ 14 h 270"/>
                  <a:gd name="T22" fmla="*/ 0 w 241"/>
                  <a:gd name="T23" fmla="*/ 11 h 270"/>
                  <a:gd name="T24" fmla="*/ 7 w 241"/>
                  <a:gd name="T25" fmla="*/ 11 h 270"/>
                  <a:gd name="T26" fmla="*/ 7 w 241"/>
                  <a:gd name="T27" fmla="*/ 1 h 270"/>
                  <a:gd name="T28" fmla="*/ 8 w 241"/>
                  <a:gd name="T29" fmla="*/ 1 h 270"/>
                  <a:gd name="T30" fmla="*/ 33 w 241"/>
                  <a:gd name="T31" fmla="*/ 1 h 270"/>
                  <a:gd name="T32" fmla="*/ 42 w 241"/>
                  <a:gd name="T33" fmla="*/ 0 h 270"/>
                  <a:gd name="T34" fmla="*/ 42 w 241"/>
                  <a:gd name="T35" fmla="*/ 11 h 270"/>
                  <a:gd name="T36" fmla="*/ 54 w 241"/>
                  <a:gd name="T37" fmla="*/ 11 h 270"/>
                  <a:gd name="T38" fmla="*/ 54 w 241"/>
                  <a:gd name="T39" fmla="*/ 42 h 2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1"/>
                  <a:gd name="T61" fmla="*/ 0 h 270"/>
                  <a:gd name="T62" fmla="*/ 241 w 241"/>
                  <a:gd name="T63" fmla="*/ 270 h 2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1" h="270">
                    <a:moveTo>
                      <a:pt x="241" y="226"/>
                    </a:moveTo>
                    <a:lnTo>
                      <a:pt x="241" y="270"/>
                    </a:lnTo>
                    <a:lnTo>
                      <a:pt x="187" y="225"/>
                    </a:lnTo>
                    <a:lnTo>
                      <a:pt x="152" y="256"/>
                    </a:lnTo>
                    <a:lnTo>
                      <a:pt x="120" y="226"/>
                    </a:lnTo>
                    <a:lnTo>
                      <a:pt x="116" y="216"/>
                    </a:lnTo>
                    <a:lnTo>
                      <a:pt x="101" y="213"/>
                    </a:lnTo>
                    <a:lnTo>
                      <a:pt x="78" y="147"/>
                    </a:lnTo>
                    <a:lnTo>
                      <a:pt x="37" y="130"/>
                    </a:lnTo>
                    <a:lnTo>
                      <a:pt x="28" y="103"/>
                    </a:lnTo>
                    <a:lnTo>
                      <a:pt x="0" y="79"/>
                    </a:lnTo>
                    <a:lnTo>
                      <a:pt x="0" y="50"/>
                    </a:lnTo>
                    <a:lnTo>
                      <a:pt x="29" y="23"/>
                    </a:lnTo>
                    <a:lnTo>
                      <a:pt x="28" y="1"/>
                    </a:lnTo>
                    <a:lnTo>
                      <a:pt x="34" y="1"/>
                    </a:lnTo>
                    <a:lnTo>
                      <a:pt x="152" y="1"/>
                    </a:lnTo>
                    <a:lnTo>
                      <a:pt x="195" y="0"/>
                    </a:lnTo>
                    <a:lnTo>
                      <a:pt x="195" y="44"/>
                    </a:lnTo>
                    <a:lnTo>
                      <a:pt x="240" y="44"/>
                    </a:lnTo>
                    <a:lnTo>
                      <a:pt x="241" y="226"/>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58">
                <a:extLst>
                  <a:ext uri="{FF2B5EF4-FFF2-40B4-BE49-F238E27FC236}">
                    <a16:creationId xmlns:a16="http://schemas.microsoft.com/office/drawing/2014/main" id="{E161F869-CD41-415B-8810-8F9EEE5A4F6D}"/>
                  </a:ext>
                </a:extLst>
              </p:cNvPr>
              <p:cNvSpPr>
                <a:spLocks noChangeArrowheads="1"/>
              </p:cNvSpPr>
              <p:nvPr/>
            </p:nvSpPr>
            <p:spPr bwMode="auto">
              <a:xfrm>
                <a:off x="2572" y="2221"/>
                <a:ext cx="318" cy="348"/>
              </a:xfrm>
              <a:custGeom>
                <a:avLst/>
                <a:gdLst>
                  <a:gd name="T0" fmla="*/ 76 w 362"/>
                  <a:gd name="T1" fmla="*/ 67 h 364"/>
                  <a:gd name="T2" fmla="*/ 52 w 362"/>
                  <a:gd name="T3" fmla="*/ 67 h 364"/>
                  <a:gd name="T4" fmla="*/ 52 w 362"/>
                  <a:gd name="T5" fmla="*/ 66 h 364"/>
                  <a:gd name="T6" fmla="*/ 43 w 362"/>
                  <a:gd name="T7" fmla="*/ 50 h 364"/>
                  <a:gd name="T8" fmla="*/ 35 w 362"/>
                  <a:gd name="T9" fmla="*/ 48 h 364"/>
                  <a:gd name="T10" fmla="*/ 32 w 362"/>
                  <a:gd name="T11" fmla="*/ 37 h 364"/>
                  <a:gd name="T12" fmla="*/ 19 w 362"/>
                  <a:gd name="T13" fmla="*/ 30 h 364"/>
                  <a:gd name="T14" fmla="*/ 22 w 362"/>
                  <a:gd name="T15" fmla="*/ 29 h 364"/>
                  <a:gd name="T16" fmla="*/ 27 w 362"/>
                  <a:gd name="T17" fmla="*/ 32 h 364"/>
                  <a:gd name="T18" fmla="*/ 31 w 362"/>
                  <a:gd name="T19" fmla="*/ 26 h 364"/>
                  <a:gd name="T20" fmla="*/ 19 w 362"/>
                  <a:gd name="T21" fmla="*/ 26 h 364"/>
                  <a:gd name="T22" fmla="*/ 19 w 362"/>
                  <a:gd name="T23" fmla="*/ 22 h 364"/>
                  <a:gd name="T24" fmla="*/ 13 w 362"/>
                  <a:gd name="T25" fmla="*/ 22 h 364"/>
                  <a:gd name="T26" fmla="*/ 10 w 362"/>
                  <a:gd name="T27" fmla="*/ 11 h 364"/>
                  <a:gd name="T28" fmla="*/ 0 w 362"/>
                  <a:gd name="T29" fmla="*/ 11 h 364"/>
                  <a:gd name="T30" fmla="*/ 0 w 362"/>
                  <a:gd name="T31" fmla="*/ 0 h 364"/>
                  <a:gd name="T32" fmla="*/ 77 w 362"/>
                  <a:gd name="T33" fmla="*/ 0 h 364"/>
                  <a:gd name="T34" fmla="*/ 77 w 362"/>
                  <a:gd name="T35" fmla="*/ 50 h 364"/>
                  <a:gd name="T36" fmla="*/ 76 w 362"/>
                  <a:gd name="T37" fmla="*/ 50 h 364"/>
                  <a:gd name="T38" fmla="*/ 76 w 362"/>
                  <a:gd name="T39" fmla="*/ 67 h 3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2"/>
                  <a:gd name="T61" fmla="*/ 0 h 364"/>
                  <a:gd name="T62" fmla="*/ 362 w 362"/>
                  <a:gd name="T63" fmla="*/ 364 h 3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2" h="364">
                    <a:moveTo>
                      <a:pt x="358" y="364"/>
                    </a:moveTo>
                    <a:lnTo>
                      <a:pt x="240" y="364"/>
                    </a:lnTo>
                    <a:lnTo>
                      <a:pt x="240" y="356"/>
                    </a:lnTo>
                    <a:lnTo>
                      <a:pt x="204" y="271"/>
                    </a:lnTo>
                    <a:lnTo>
                      <a:pt x="162" y="252"/>
                    </a:lnTo>
                    <a:lnTo>
                      <a:pt x="146" y="205"/>
                    </a:lnTo>
                    <a:lnTo>
                      <a:pt x="90" y="159"/>
                    </a:lnTo>
                    <a:lnTo>
                      <a:pt x="99" y="149"/>
                    </a:lnTo>
                    <a:lnTo>
                      <a:pt x="127" y="173"/>
                    </a:lnTo>
                    <a:lnTo>
                      <a:pt x="142" y="136"/>
                    </a:lnTo>
                    <a:lnTo>
                      <a:pt x="92" y="135"/>
                    </a:lnTo>
                    <a:lnTo>
                      <a:pt x="92" y="106"/>
                    </a:lnTo>
                    <a:lnTo>
                      <a:pt x="61" y="106"/>
                    </a:lnTo>
                    <a:lnTo>
                      <a:pt x="45" y="46"/>
                    </a:lnTo>
                    <a:lnTo>
                      <a:pt x="0" y="46"/>
                    </a:lnTo>
                    <a:lnTo>
                      <a:pt x="0" y="0"/>
                    </a:lnTo>
                    <a:lnTo>
                      <a:pt x="362" y="0"/>
                    </a:lnTo>
                    <a:lnTo>
                      <a:pt x="360" y="271"/>
                    </a:lnTo>
                    <a:lnTo>
                      <a:pt x="354" y="271"/>
                    </a:lnTo>
                    <a:lnTo>
                      <a:pt x="358" y="364"/>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59">
                <a:extLst>
                  <a:ext uri="{FF2B5EF4-FFF2-40B4-BE49-F238E27FC236}">
                    <a16:creationId xmlns:a16="http://schemas.microsoft.com/office/drawing/2014/main" id="{7C3FF82F-8014-479D-8689-49C45983B5E8}"/>
                  </a:ext>
                </a:extLst>
              </p:cNvPr>
              <p:cNvSpPr>
                <a:spLocks noChangeArrowheads="1"/>
              </p:cNvSpPr>
              <p:nvPr/>
            </p:nvSpPr>
            <p:spPr bwMode="auto">
              <a:xfrm>
                <a:off x="2112" y="2155"/>
                <a:ext cx="300" cy="152"/>
              </a:xfrm>
              <a:custGeom>
                <a:avLst/>
                <a:gdLst>
                  <a:gd name="T0" fmla="*/ 14 w 342"/>
                  <a:gd name="T1" fmla="*/ 30 h 159"/>
                  <a:gd name="T2" fmla="*/ 0 w 342"/>
                  <a:gd name="T3" fmla="*/ 30 h 159"/>
                  <a:gd name="T4" fmla="*/ 4 w 342"/>
                  <a:gd name="T5" fmla="*/ 26 h 159"/>
                  <a:gd name="T6" fmla="*/ 11 w 342"/>
                  <a:gd name="T7" fmla="*/ 11 h 159"/>
                  <a:gd name="T8" fmla="*/ 51 w 342"/>
                  <a:gd name="T9" fmla="*/ 11 h 159"/>
                  <a:gd name="T10" fmla="*/ 51 w 342"/>
                  <a:gd name="T11" fmla="*/ 0 h 159"/>
                  <a:gd name="T12" fmla="*/ 69 w 342"/>
                  <a:gd name="T13" fmla="*/ 0 h 159"/>
                  <a:gd name="T14" fmla="*/ 69 w 342"/>
                  <a:gd name="T15" fmla="*/ 17 h 159"/>
                  <a:gd name="T16" fmla="*/ 69 w 342"/>
                  <a:gd name="T17" fmla="*/ 24 h 159"/>
                  <a:gd name="T18" fmla="*/ 65 w 342"/>
                  <a:gd name="T19" fmla="*/ 24 h 159"/>
                  <a:gd name="T20" fmla="*/ 65 w 342"/>
                  <a:gd name="T21" fmla="*/ 30 h 159"/>
                  <a:gd name="T22" fmla="*/ 14 w 342"/>
                  <a:gd name="T23" fmla="*/ 30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2"/>
                  <a:gd name="T37" fmla="*/ 0 h 159"/>
                  <a:gd name="T38" fmla="*/ 342 w 342"/>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2" h="159">
                    <a:moveTo>
                      <a:pt x="69" y="158"/>
                    </a:moveTo>
                    <a:lnTo>
                      <a:pt x="0" y="158"/>
                    </a:lnTo>
                    <a:lnTo>
                      <a:pt x="18" y="136"/>
                    </a:lnTo>
                    <a:lnTo>
                      <a:pt x="56" y="24"/>
                    </a:lnTo>
                    <a:lnTo>
                      <a:pt x="251" y="23"/>
                    </a:lnTo>
                    <a:lnTo>
                      <a:pt x="251" y="0"/>
                    </a:lnTo>
                    <a:lnTo>
                      <a:pt x="342" y="0"/>
                    </a:lnTo>
                    <a:lnTo>
                      <a:pt x="341" y="86"/>
                    </a:lnTo>
                    <a:lnTo>
                      <a:pt x="341" y="114"/>
                    </a:lnTo>
                    <a:lnTo>
                      <a:pt x="318" y="114"/>
                    </a:lnTo>
                    <a:lnTo>
                      <a:pt x="318" y="159"/>
                    </a:lnTo>
                    <a:lnTo>
                      <a:pt x="69" y="158"/>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60">
                <a:extLst>
                  <a:ext uri="{FF2B5EF4-FFF2-40B4-BE49-F238E27FC236}">
                    <a16:creationId xmlns:a16="http://schemas.microsoft.com/office/drawing/2014/main" id="{DBB047BE-0162-4A46-A8B0-7D9F49D79237}"/>
                  </a:ext>
                </a:extLst>
              </p:cNvPr>
              <p:cNvSpPr>
                <a:spLocks noChangeArrowheads="1"/>
              </p:cNvSpPr>
              <p:nvPr/>
            </p:nvSpPr>
            <p:spPr bwMode="auto">
              <a:xfrm>
                <a:off x="2093" y="2307"/>
                <a:ext cx="103" cy="278"/>
              </a:xfrm>
              <a:custGeom>
                <a:avLst/>
                <a:gdLst>
                  <a:gd name="T0" fmla="*/ 16 w 118"/>
                  <a:gd name="T1" fmla="*/ 24 h 290"/>
                  <a:gd name="T2" fmla="*/ 11 w 118"/>
                  <a:gd name="T3" fmla="*/ 25 h 290"/>
                  <a:gd name="T4" fmla="*/ 10 w 118"/>
                  <a:gd name="T5" fmla="*/ 26 h 290"/>
                  <a:gd name="T6" fmla="*/ 17 w 118"/>
                  <a:gd name="T7" fmla="*/ 30 h 290"/>
                  <a:gd name="T8" fmla="*/ 18 w 118"/>
                  <a:gd name="T9" fmla="*/ 28 h 290"/>
                  <a:gd name="T10" fmla="*/ 17 w 118"/>
                  <a:gd name="T11" fmla="*/ 30 h 290"/>
                  <a:gd name="T12" fmla="*/ 20 w 118"/>
                  <a:gd name="T13" fmla="*/ 32 h 290"/>
                  <a:gd name="T14" fmla="*/ 20 w 118"/>
                  <a:gd name="T15" fmla="*/ 38 h 290"/>
                  <a:gd name="T16" fmla="*/ 17 w 118"/>
                  <a:gd name="T17" fmla="*/ 41 h 290"/>
                  <a:gd name="T18" fmla="*/ 16 w 118"/>
                  <a:gd name="T19" fmla="*/ 50 h 290"/>
                  <a:gd name="T20" fmla="*/ 10 w 118"/>
                  <a:gd name="T21" fmla="*/ 52 h 290"/>
                  <a:gd name="T22" fmla="*/ 12 w 118"/>
                  <a:gd name="T23" fmla="*/ 56 h 290"/>
                  <a:gd name="T24" fmla="*/ 9 w 118"/>
                  <a:gd name="T25" fmla="*/ 58 h 290"/>
                  <a:gd name="T26" fmla="*/ 9 w 118"/>
                  <a:gd name="T27" fmla="*/ 48 h 290"/>
                  <a:gd name="T28" fmla="*/ 0 w 118"/>
                  <a:gd name="T29" fmla="*/ 32 h 290"/>
                  <a:gd name="T30" fmla="*/ 3 w 118"/>
                  <a:gd name="T31" fmla="*/ 12 h 290"/>
                  <a:gd name="T32" fmla="*/ 3 w 118"/>
                  <a:gd name="T33" fmla="*/ 12 h 290"/>
                  <a:gd name="T34" fmla="*/ 3 w 118"/>
                  <a:gd name="T35" fmla="*/ 12 h 290"/>
                  <a:gd name="T36" fmla="*/ 6 w 118"/>
                  <a:gd name="T37" fmla="*/ 12 h 290"/>
                  <a:gd name="T38" fmla="*/ 3 w 118"/>
                  <a:gd name="T39" fmla="*/ 0 h 290"/>
                  <a:gd name="T40" fmla="*/ 15 w 118"/>
                  <a:gd name="T41" fmla="*/ 0 h 290"/>
                  <a:gd name="T42" fmla="*/ 16 w 118"/>
                  <a:gd name="T43" fmla="*/ 24 h 2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8"/>
                  <a:gd name="T67" fmla="*/ 0 h 290"/>
                  <a:gd name="T68" fmla="*/ 118 w 118"/>
                  <a:gd name="T69" fmla="*/ 290 h 2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8" h="290">
                    <a:moveTo>
                      <a:pt x="93" y="107"/>
                    </a:moveTo>
                    <a:lnTo>
                      <a:pt x="67" y="110"/>
                    </a:lnTo>
                    <a:lnTo>
                      <a:pt x="60" y="123"/>
                    </a:lnTo>
                    <a:lnTo>
                      <a:pt x="98" y="139"/>
                    </a:lnTo>
                    <a:lnTo>
                      <a:pt x="108" y="132"/>
                    </a:lnTo>
                    <a:lnTo>
                      <a:pt x="98" y="143"/>
                    </a:lnTo>
                    <a:lnTo>
                      <a:pt x="117" y="154"/>
                    </a:lnTo>
                    <a:lnTo>
                      <a:pt x="118" y="186"/>
                    </a:lnTo>
                    <a:lnTo>
                      <a:pt x="104" y="200"/>
                    </a:lnTo>
                    <a:lnTo>
                      <a:pt x="97" y="242"/>
                    </a:lnTo>
                    <a:lnTo>
                      <a:pt x="62" y="246"/>
                    </a:lnTo>
                    <a:lnTo>
                      <a:pt x="71" y="274"/>
                    </a:lnTo>
                    <a:lnTo>
                      <a:pt x="52" y="290"/>
                    </a:lnTo>
                    <a:lnTo>
                      <a:pt x="50" y="232"/>
                    </a:lnTo>
                    <a:lnTo>
                      <a:pt x="0" y="155"/>
                    </a:lnTo>
                    <a:lnTo>
                      <a:pt x="15" y="65"/>
                    </a:lnTo>
                    <a:lnTo>
                      <a:pt x="5" y="45"/>
                    </a:lnTo>
                    <a:lnTo>
                      <a:pt x="18" y="57"/>
                    </a:lnTo>
                    <a:lnTo>
                      <a:pt x="33" y="39"/>
                    </a:lnTo>
                    <a:lnTo>
                      <a:pt x="22" y="0"/>
                    </a:lnTo>
                    <a:lnTo>
                      <a:pt x="91" y="0"/>
                    </a:lnTo>
                    <a:lnTo>
                      <a:pt x="93" y="107"/>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61">
                <a:extLst>
                  <a:ext uri="{FF2B5EF4-FFF2-40B4-BE49-F238E27FC236}">
                    <a16:creationId xmlns:a16="http://schemas.microsoft.com/office/drawing/2014/main" id="{C4BACB46-4F46-4FD7-8AB9-D9EC028FA61E}"/>
                  </a:ext>
                </a:extLst>
              </p:cNvPr>
              <p:cNvSpPr>
                <a:spLocks noChangeArrowheads="1"/>
              </p:cNvSpPr>
              <p:nvPr/>
            </p:nvSpPr>
            <p:spPr bwMode="auto">
              <a:xfrm>
                <a:off x="2392" y="2221"/>
                <a:ext cx="391" cy="348"/>
              </a:xfrm>
              <a:custGeom>
                <a:avLst/>
                <a:gdLst>
                  <a:gd name="T0" fmla="*/ 97 w 445"/>
                  <a:gd name="T1" fmla="*/ 67 h 364"/>
                  <a:gd name="T2" fmla="*/ 95 w 445"/>
                  <a:gd name="T3" fmla="*/ 67 h 364"/>
                  <a:gd name="T4" fmla="*/ 54 w 445"/>
                  <a:gd name="T5" fmla="*/ 67 h 364"/>
                  <a:gd name="T6" fmla="*/ 5 w 445"/>
                  <a:gd name="T7" fmla="*/ 67 h 364"/>
                  <a:gd name="T8" fmla="*/ 5 w 445"/>
                  <a:gd name="T9" fmla="*/ 18 h 364"/>
                  <a:gd name="T10" fmla="*/ 0 w 445"/>
                  <a:gd name="T11" fmla="*/ 18 h 364"/>
                  <a:gd name="T12" fmla="*/ 0 w 445"/>
                  <a:gd name="T13" fmla="*/ 11 h 364"/>
                  <a:gd name="T14" fmla="*/ 5 w 445"/>
                  <a:gd name="T15" fmla="*/ 11 h 364"/>
                  <a:gd name="T16" fmla="*/ 5 w 445"/>
                  <a:gd name="T17" fmla="*/ 11 h 364"/>
                  <a:gd name="T18" fmla="*/ 15 w 445"/>
                  <a:gd name="T19" fmla="*/ 11 h 364"/>
                  <a:gd name="T20" fmla="*/ 15 w 445"/>
                  <a:gd name="T21" fmla="*/ 1 h 364"/>
                  <a:gd name="T22" fmla="*/ 45 w 445"/>
                  <a:gd name="T23" fmla="*/ 0 h 364"/>
                  <a:gd name="T24" fmla="*/ 45 w 445"/>
                  <a:gd name="T25" fmla="*/ 11 h 364"/>
                  <a:gd name="T26" fmla="*/ 54 w 445"/>
                  <a:gd name="T27" fmla="*/ 11 h 364"/>
                  <a:gd name="T28" fmla="*/ 58 w 445"/>
                  <a:gd name="T29" fmla="*/ 22 h 364"/>
                  <a:gd name="T30" fmla="*/ 64 w 445"/>
                  <a:gd name="T31" fmla="*/ 22 h 364"/>
                  <a:gd name="T32" fmla="*/ 64 w 445"/>
                  <a:gd name="T33" fmla="*/ 26 h 364"/>
                  <a:gd name="T34" fmla="*/ 76 w 445"/>
                  <a:gd name="T35" fmla="*/ 26 h 364"/>
                  <a:gd name="T36" fmla="*/ 71 w 445"/>
                  <a:gd name="T37" fmla="*/ 32 h 364"/>
                  <a:gd name="T38" fmla="*/ 67 w 445"/>
                  <a:gd name="T39" fmla="*/ 29 h 364"/>
                  <a:gd name="T40" fmla="*/ 63 w 445"/>
                  <a:gd name="T41" fmla="*/ 30 h 364"/>
                  <a:gd name="T42" fmla="*/ 76 w 445"/>
                  <a:gd name="T43" fmla="*/ 37 h 364"/>
                  <a:gd name="T44" fmla="*/ 79 w 445"/>
                  <a:gd name="T45" fmla="*/ 48 h 364"/>
                  <a:gd name="T46" fmla="*/ 88 w 445"/>
                  <a:gd name="T47" fmla="*/ 50 h 364"/>
                  <a:gd name="T48" fmla="*/ 97 w 445"/>
                  <a:gd name="T49" fmla="*/ 66 h 364"/>
                  <a:gd name="T50" fmla="*/ 97 w 445"/>
                  <a:gd name="T51" fmla="*/ 67 h 3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5"/>
                  <a:gd name="T79" fmla="*/ 0 h 364"/>
                  <a:gd name="T80" fmla="*/ 445 w 445"/>
                  <a:gd name="T81" fmla="*/ 364 h 3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5" h="364">
                    <a:moveTo>
                      <a:pt x="445" y="364"/>
                    </a:moveTo>
                    <a:lnTo>
                      <a:pt x="439" y="364"/>
                    </a:lnTo>
                    <a:lnTo>
                      <a:pt x="248" y="362"/>
                    </a:lnTo>
                    <a:lnTo>
                      <a:pt x="24" y="362"/>
                    </a:lnTo>
                    <a:lnTo>
                      <a:pt x="23" y="91"/>
                    </a:lnTo>
                    <a:lnTo>
                      <a:pt x="0" y="91"/>
                    </a:lnTo>
                    <a:lnTo>
                      <a:pt x="0" y="46"/>
                    </a:lnTo>
                    <a:lnTo>
                      <a:pt x="23" y="46"/>
                    </a:lnTo>
                    <a:lnTo>
                      <a:pt x="23" y="18"/>
                    </a:lnTo>
                    <a:lnTo>
                      <a:pt x="68" y="20"/>
                    </a:lnTo>
                    <a:lnTo>
                      <a:pt x="69" y="1"/>
                    </a:lnTo>
                    <a:lnTo>
                      <a:pt x="205" y="0"/>
                    </a:lnTo>
                    <a:lnTo>
                      <a:pt x="205" y="46"/>
                    </a:lnTo>
                    <a:lnTo>
                      <a:pt x="250" y="46"/>
                    </a:lnTo>
                    <a:lnTo>
                      <a:pt x="266" y="106"/>
                    </a:lnTo>
                    <a:lnTo>
                      <a:pt x="297" y="106"/>
                    </a:lnTo>
                    <a:lnTo>
                      <a:pt x="297" y="135"/>
                    </a:lnTo>
                    <a:lnTo>
                      <a:pt x="347" y="136"/>
                    </a:lnTo>
                    <a:lnTo>
                      <a:pt x="332" y="173"/>
                    </a:lnTo>
                    <a:lnTo>
                      <a:pt x="304" y="149"/>
                    </a:lnTo>
                    <a:lnTo>
                      <a:pt x="295" y="159"/>
                    </a:lnTo>
                    <a:lnTo>
                      <a:pt x="351" y="205"/>
                    </a:lnTo>
                    <a:lnTo>
                      <a:pt x="367" y="252"/>
                    </a:lnTo>
                    <a:lnTo>
                      <a:pt x="409" y="271"/>
                    </a:lnTo>
                    <a:lnTo>
                      <a:pt x="445" y="356"/>
                    </a:lnTo>
                    <a:lnTo>
                      <a:pt x="445" y="364"/>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62">
                <a:extLst>
                  <a:ext uri="{FF2B5EF4-FFF2-40B4-BE49-F238E27FC236}">
                    <a16:creationId xmlns:a16="http://schemas.microsoft.com/office/drawing/2014/main" id="{D68C9F14-A38C-4FB4-A445-F34D1B9AE70D}"/>
                  </a:ext>
                </a:extLst>
              </p:cNvPr>
              <p:cNvSpPr>
                <a:spLocks noChangeArrowheads="1"/>
              </p:cNvSpPr>
              <p:nvPr/>
            </p:nvSpPr>
            <p:spPr bwMode="auto">
              <a:xfrm>
                <a:off x="2413" y="1484"/>
                <a:ext cx="249" cy="255"/>
              </a:xfrm>
              <a:custGeom>
                <a:avLst/>
                <a:gdLst>
                  <a:gd name="T0" fmla="*/ 63 w 283"/>
                  <a:gd name="T1" fmla="*/ 48 h 266"/>
                  <a:gd name="T2" fmla="*/ 37 w 283"/>
                  <a:gd name="T3" fmla="*/ 56 h 266"/>
                  <a:gd name="T4" fmla="*/ 41 w 283"/>
                  <a:gd name="T5" fmla="*/ 54 h 266"/>
                  <a:gd name="T6" fmla="*/ 40 w 283"/>
                  <a:gd name="T7" fmla="*/ 51 h 266"/>
                  <a:gd name="T8" fmla="*/ 33 w 283"/>
                  <a:gd name="T9" fmla="*/ 51 h 266"/>
                  <a:gd name="T10" fmla="*/ 29 w 283"/>
                  <a:gd name="T11" fmla="*/ 38 h 266"/>
                  <a:gd name="T12" fmla="*/ 22 w 283"/>
                  <a:gd name="T13" fmla="*/ 38 h 266"/>
                  <a:gd name="T14" fmla="*/ 22 w 283"/>
                  <a:gd name="T15" fmla="*/ 34 h 266"/>
                  <a:gd name="T16" fmla="*/ 4 w 283"/>
                  <a:gd name="T17" fmla="*/ 36 h 266"/>
                  <a:gd name="T18" fmla="*/ 1 w 283"/>
                  <a:gd name="T19" fmla="*/ 40 h 266"/>
                  <a:gd name="T20" fmla="*/ 0 w 283"/>
                  <a:gd name="T21" fmla="*/ 12 h 266"/>
                  <a:gd name="T22" fmla="*/ 4 w 283"/>
                  <a:gd name="T23" fmla="*/ 12 h 266"/>
                  <a:gd name="T24" fmla="*/ 12 w 283"/>
                  <a:gd name="T25" fmla="*/ 12 h 266"/>
                  <a:gd name="T26" fmla="*/ 14 w 283"/>
                  <a:gd name="T27" fmla="*/ 12 h 266"/>
                  <a:gd name="T28" fmla="*/ 25 w 283"/>
                  <a:gd name="T29" fmla="*/ 2 h 266"/>
                  <a:gd name="T30" fmla="*/ 48 w 283"/>
                  <a:gd name="T31" fmla="*/ 0 h 266"/>
                  <a:gd name="T32" fmla="*/ 55 w 283"/>
                  <a:gd name="T33" fmla="*/ 12 h 266"/>
                  <a:gd name="T34" fmla="*/ 55 w 283"/>
                  <a:gd name="T35" fmla="*/ 26 h 266"/>
                  <a:gd name="T36" fmla="*/ 55 w 283"/>
                  <a:gd name="T37" fmla="*/ 36 h 266"/>
                  <a:gd name="T38" fmla="*/ 62 w 283"/>
                  <a:gd name="T39" fmla="*/ 50 h 266"/>
                  <a:gd name="T40" fmla="*/ 63 w 283"/>
                  <a:gd name="T41" fmla="*/ 48 h 2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3"/>
                  <a:gd name="T64" fmla="*/ 0 h 266"/>
                  <a:gd name="T65" fmla="*/ 283 w 283"/>
                  <a:gd name="T66" fmla="*/ 266 h 2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3" h="266">
                    <a:moveTo>
                      <a:pt x="283" y="228"/>
                    </a:moveTo>
                    <a:lnTo>
                      <a:pt x="171" y="266"/>
                    </a:lnTo>
                    <a:lnTo>
                      <a:pt x="182" y="259"/>
                    </a:lnTo>
                    <a:lnTo>
                      <a:pt x="176" y="242"/>
                    </a:lnTo>
                    <a:lnTo>
                      <a:pt x="143" y="242"/>
                    </a:lnTo>
                    <a:lnTo>
                      <a:pt x="127" y="182"/>
                    </a:lnTo>
                    <a:lnTo>
                      <a:pt x="96" y="183"/>
                    </a:lnTo>
                    <a:lnTo>
                      <a:pt x="96" y="165"/>
                    </a:lnTo>
                    <a:lnTo>
                      <a:pt x="19" y="176"/>
                    </a:lnTo>
                    <a:lnTo>
                      <a:pt x="1" y="191"/>
                    </a:lnTo>
                    <a:lnTo>
                      <a:pt x="0" y="63"/>
                    </a:lnTo>
                    <a:lnTo>
                      <a:pt x="12" y="62"/>
                    </a:lnTo>
                    <a:lnTo>
                      <a:pt x="53" y="47"/>
                    </a:lnTo>
                    <a:lnTo>
                      <a:pt x="62" y="27"/>
                    </a:lnTo>
                    <a:lnTo>
                      <a:pt x="110" y="2"/>
                    </a:lnTo>
                    <a:lnTo>
                      <a:pt x="216" y="0"/>
                    </a:lnTo>
                    <a:lnTo>
                      <a:pt x="241" y="42"/>
                    </a:lnTo>
                    <a:lnTo>
                      <a:pt x="242" y="112"/>
                    </a:lnTo>
                    <a:lnTo>
                      <a:pt x="243" y="177"/>
                    </a:lnTo>
                    <a:lnTo>
                      <a:pt x="273" y="233"/>
                    </a:lnTo>
                    <a:lnTo>
                      <a:pt x="283" y="228"/>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63">
                <a:extLst>
                  <a:ext uri="{FF2B5EF4-FFF2-40B4-BE49-F238E27FC236}">
                    <a16:creationId xmlns:a16="http://schemas.microsoft.com/office/drawing/2014/main" id="{2D8BA366-645F-4767-9E84-A9C898400170}"/>
                  </a:ext>
                </a:extLst>
              </p:cNvPr>
              <p:cNvSpPr>
                <a:spLocks noChangeArrowheads="1"/>
              </p:cNvSpPr>
              <p:nvPr/>
            </p:nvSpPr>
            <p:spPr bwMode="auto">
              <a:xfrm>
                <a:off x="2560" y="1280"/>
                <a:ext cx="190" cy="311"/>
              </a:xfrm>
              <a:custGeom>
                <a:avLst/>
                <a:gdLst>
                  <a:gd name="T0" fmla="*/ 40 w 217"/>
                  <a:gd name="T1" fmla="*/ 57 h 325"/>
                  <a:gd name="T2" fmla="*/ 31 w 217"/>
                  <a:gd name="T3" fmla="*/ 60 h 325"/>
                  <a:gd name="T4" fmla="*/ 31 w 217"/>
                  <a:gd name="T5" fmla="*/ 63 h 325"/>
                  <a:gd name="T6" fmla="*/ 14 w 217"/>
                  <a:gd name="T7" fmla="*/ 63 h 325"/>
                  <a:gd name="T8" fmla="*/ 14 w 217"/>
                  <a:gd name="T9" fmla="*/ 50 h 325"/>
                  <a:gd name="T10" fmla="*/ 10 w 217"/>
                  <a:gd name="T11" fmla="*/ 42 h 325"/>
                  <a:gd name="T12" fmla="*/ 8 w 217"/>
                  <a:gd name="T13" fmla="*/ 29 h 325"/>
                  <a:gd name="T14" fmla="*/ 0 w 217"/>
                  <a:gd name="T15" fmla="*/ 25 h 325"/>
                  <a:gd name="T16" fmla="*/ 4 w 217"/>
                  <a:gd name="T17" fmla="*/ 11 h 325"/>
                  <a:gd name="T18" fmla="*/ 4 w 217"/>
                  <a:gd name="T19" fmla="*/ 11 h 325"/>
                  <a:gd name="T20" fmla="*/ 22 w 217"/>
                  <a:gd name="T21" fmla="*/ 14 h 325"/>
                  <a:gd name="T22" fmla="*/ 22 w 217"/>
                  <a:gd name="T23" fmla="*/ 0 h 325"/>
                  <a:gd name="T24" fmla="*/ 27 w 217"/>
                  <a:gd name="T25" fmla="*/ 0 h 325"/>
                  <a:gd name="T26" fmla="*/ 40 w 217"/>
                  <a:gd name="T27" fmla="*/ 57 h 3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7"/>
                  <a:gd name="T43" fmla="*/ 0 h 325"/>
                  <a:gd name="T44" fmla="*/ 217 w 217"/>
                  <a:gd name="T45" fmla="*/ 325 h 3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7" h="325">
                    <a:moveTo>
                      <a:pt x="217" y="300"/>
                    </a:moveTo>
                    <a:lnTo>
                      <a:pt x="166" y="309"/>
                    </a:lnTo>
                    <a:lnTo>
                      <a:pt x="166" y="323"/>
                    </a:lnTo>
                    <a:lnTo>
                      <a:pt x="75" y="325"/>
                    </a:lnTo>
                    <a:lnTo>
                      <a:pt x="74" y="255"/>
                    </a:lnTo>
                    <a:lnTo>
                      <a:pt x="49" y="213"/>
                    </a:lnTo>
                    <a:lnTo>
                      <a:pt x="37" y="149"/>
                    </a:lnTo>
                    <a:lnTo>
                      <a:pt x="0" y="117"/>
                    </a:lnTo>
                    <a:lnTo>
                      <a:pt x="4" y="68"/>
                    </a:lnTo>
                    <a:lnTo>
                      <a:pt x="11" y="68"/>
                    </a:lnTo>
                    <a:lnTo>
                      <a:pt x="116" y="76"/>
                    </a:lnTo>
                    <a:lnTo>
                      <a:pt x="114" y="0"/>
                    </a:lnTo>
                    <a:lnTo>
                      <a:pt x="140" y="0"/>
                    </a:lnTo>
                    <a:lnTo>
                      <a:pt x="217" y="30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64">
                <a:extLst>
                  <a:ext uri="{FF2B5EF4-FFF2-40B4-BE49-F238E27FC236}">
                    <a16:creationId xmlns:a16="http://schemas.microsoft.com/office/drawing/2014/main" id="{CA716684-6FB2-41F9-B6B4-D53C9C8891A6}"/>
                  </a:ext>
                </a:extLst>
              </p:cNvPr>
              <p:cNvSpPr>
                <a:spLocks noChangeArrowheads="1"/>
              </p:cNvSpPr>
              <p:nvPr/>
            </p:nvSpPr>
            <p:spPr bwMode="auto">
              <a:xfrm>
                <a:off x="303" y="913"/>
                <a:ext cx="211" cy="327"/>
              </a:xfrm>
              <a:custGeom>
                <a:avLst/>
                <a:gdLst>
                  <a:gd name="T0" fmla="*/ 45 w 241"/>
                  <a:gd name="T1" fmla="*/ 58 h 342"/>
                  <a:gd name="T2" fmla="*/ 40 w 241"/>
                  <a:gd name="T3" fmla="*/ 58 h 342"/>
                  <a:gd name="T4" fmla="*/ 40 w 241"/>
                  <a:gd name="T5" fmla="*/ 58 h 342"/>
                  <a:gd name="T6" fmla="*/ 11 w 241"/>
                  <a:gd name="T7" fmla="*/ 64 h 342"/>
                  <a:gd name="T8" fmla="*/ 8 w 241"/>
                  <a:gd name="T9" fmla="*/ 61 h 342"/>
                  <a:gd name="T10" fmla="*/ 8 w 241"/>
                  <a:gd name="T11" fmla="*/ 60 h 342"/>
                  <a:gd name="T12" fmla="*/ 16 w 241"/>
                  <a:gd name="T13" fmla="*/ 55 h 342"/>
                  <a:gd name="T14" fmla="*/ 17 w 241"/>
                  <a:gd name="T15" fmla="*/ 49 h 342"/>
                  <a:gd name="T16" fmla="*/ 5 w 241"/>
                  <a:gd name="T17" fmla="*/ 35 h 342"/>
                  <a:gd name="T18" fmla="*/ 4 w 241"/>
                  <a:gd name="T19" fmla="*/ 28 h 342"/>
                  <a:gd name="T20" fmla="*/ 1 w 241"/>
                  <a:gd name="T21" fmla="*/ 26 h 342"/>
                  <a:gd name="T22" fmla="*/ 4 w 241"/>
                  <a:gd name="T23" fmla="*/ 19 h 342"/>
                  <a:gd name="T24" fmla="*/ 0 w 241"/>
                  <a:gd name="T25" fmla="*/ 14 h 342"/>
                  <a:gd name="T26" fmla="*/ 4 w 241"/>
                  <a:gd name="T27" fmla="*/ 11 h 342"/>
                  <a:gd name="T28" fmla="*/ 13 w 241"/>
                  <a:gd name="T29" fmla="*/ 0 h 342"/>
                  <a:gd name="T30" fmla="*/ 46 w 241"/>
                  <a:gd name="T31" fmla="*/ 1 h 342"/>
                  <a:gd name="T32" fmla="*/ 45 w 241"/>
                  <a:gd name="T33" fmla="*/ 58 h 3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342"/>
                  <a:gd name="T53" fmla="*/ 241 w 241"/>
                  <a:gd name="T54" fmla="*/ 342 h 3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342">
                    <a:moveTo>
                      <a:pt x="234" y="315"/>
                    </a:moveTo>
                    <a:lnTo>
                      <a:pt x="211" y="318"/>
                    </a:lnTo>
                    <a:lnTo>
                      <a:pt x="211" y="311"/>
                    </a:lnTo>
                    <a:lnTo>
                      <a:pt x="60" y="342"/>
                    </a:lnTo>
                    <a:lnTo>
                      <a:pt x="37" y="334"/>
                    </a:lnTo>
                    <a:lnTo>
                      <a:pt x="37" y="321"/>
                    </a:lnTo>
                    <a:lnTo>
                      <a:pt x="81" y="299"/>
                    </a:lnTo>
                    <a:lnTo>
                      <a:pt x="86" y="258"/>
                    </a:lnTo>
                    <a:lnTo>
                      <a:pt x="26" y="197"/>
                    </a:lnTo>
                    <a:lnTo>
                      <a:pt x="20" y="147"/>
                    </a:lnTo>
                    <a:lnTo>
                      <a:pt x="1" y="135"/>
                    </a:lnTo>
                    <a:lnTo>
                      <a:pt x="9" y="95"/>
                    </a:lnTo>
                    <a:lnTo>
                      <a:pt x="0" y="76"/>
                    </a:lnTo>
                    <a:lnTo>
                      <a:pt x="13" y="36"/>
                    </a:lnTo>
                    <a:lnTo>
                      <a:pt x="68" y="0"/>
                    </a:lnTo>
                    <a:lnTo>
                      <a:pt x="241" y="1"/>
                    </a:lnTo>
                    <a:lnTo>
                      <a:pt x="234" y="315"/>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65">
                <a:extLst>
                  <a:ext uri="{FF2B5EF4-FFF2-40B4-BE49-F238E27FC236}">
                    <a16:creationId xmlns:a16="http://schemas.microsoft.com/office/drawing/2014/main" id="{0910A6B9-6420-4B9B-B335-622F4715F469}"/>
                  </a:ext>
                </a:extLst>
              </p:cNvPr>
              <p:cNvSpPr>
                <a:spLocks noChangeArrowheads="1"/>
              </p:cNvSpPr>
              <p:nvPr/>
            </p:nvSpPr>
            <p:spPr bwMode="auto">
              <a:xfrm>
                <a:off x="2181" y="2695"/>
                <a:ext cx="231" cy="218"/>
              </a:xfrm>
              <a:custGeom>
                <a:avLst/>
                <a:gdLst>
                  <a:gd name="T0" fmla="*/ 54 w 263"/>
                  <a:gd name="T1" fmla="*/ 35 h 228"/>
                  <a:gd name="T2" fmla="*/ 36 w 263"/>
                  <a:gd name="T3" fmla="*/ 34 h 228"/>
                  <a:gd name="T4" fmla="*/ 36 w 263"/>
                  <a:gd name="T5" fmla="*/ 43 h 228"/>
                  <a:gd name="T6" fmla="*/ 25 w 263"/>
                  <a:gd name="T7" fmla="*/ 43 h 228"/>
                  <a:gd name="T8" fmla="*/ 10 w 263"/>
                  <a:gd name="T9" fmla="*/ 15 h 228"/>
                  <a:gd name="T10" fmla="*/ 0 w 263"/>
                  <a:gd name="T11" fmla="*/ 7 h 228"/>
                  <a:gd name="T12" fmla="*/ 36 w 263"/>
                  <a:gd name="T13" fmla="*/ 0 h 228"/>
                  <a:gd name="T14" fmla="*/ 36 w 263"/>
                  <a:gd name="T15" fmla="*/ 18 h 228"/>
                  <a:gd name="T16" fmla="*/ 54 w 263"/>
                  <a:gd name="T17" fmla="*/ 18 h 228"/>
                  <a:gd name="T18" fmla="*/ 54 w 263"/>
                  <a:gd name="T19" fmla="*/ 35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3"/>
                  <a:gd name="T31" fmla="*/ 0 h 228"/>
                  <a:gd name="T32" fmla="*/ 263 w 263"/>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3" h="228">
                    <a:moveTo>
                      <a:pt x="262" y="183"/>
                    </a:moveTo>
                    <a:lnTo>
                      <a:pt x="172" y="182"/>
                    </a:lnTo>
                    <a:lnTo>
                      <a:pt x="172" y="228"/>
                    </a:lnTo>
                    <a:lnTo>
                      <a:pt x="118" y="227"/>
                    </a:lnTo>
                    <a:lnTo>
                      <a:pt x="49" y="79"/>
                    </a:lnTo>
                    <a:lnTo>
                      <a:pt x="0" y="7"/>
                    </a:lnTo>
                    <a:lnTo>
                      <a:pt x="173" y="0"/>
                    </a:lnTo>
                    <a:lnTo>
                      <a:pt x="173" y="92"/>
                    </a:lnTo>
                    <a:lnTo>
                      <a:pt x="263" y="92"/>
                    </a:lnTo>
                    <a:lnTo>
                      <a:pt x="262" y="183"/>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66">
                <a:extLst>
                  <a:ext uri="{FF2B5EF4-FFF2-40B4-BE49-F238E27FC236}">
                    <a16:creationId xmlns:a16="http://schemas.microsoft.com/office/drawing/2014/main" id="{617872EB-4C40-40C7-A73D-ACE85FD96356}"/>
                  </a:ext>
                </a:extLst>
              </p:cNvPr>
              <p:cNvSpPr>
                <a:spLocks noChangeArrowheads="1"/>
              </p:cNvSpPr>
              <p:nvPr/>
            </p:nvSpPr>
            <p:spPr bwMode="auto">
              <a:xfrm>
                <a:off x="2651" y="1959"/>
                <a:ext cx="189" cy="131"/>
              </a:xfrm>
              <a:custGeom>
                <a:avLst/>
                <a:gdLst>
                  <a:gd name="T0" fmla="*/ 48 w 215"/>
                  <a:gd name="T1" fmla="*/ 26 h 137"/>
                  <a:gd name="T2" fmla="*/ 13 w 215"/>
                  <a:gd name="T3" fmla="*/ 27 h 137"/>
                  <a:gd name="T4" fmla="*/ 13 w 215"/>
                  <a:gd name="T5" fmla="*/ 24 h 137"/>
                  <a:gd name="T6" fmla="*/ 0 w 215"/>
                  <a:gd name="T7" fmla="*/ 24 h 137"/>
                  <a:gd name="T8" fmla="*/ 0 w 215"/>
                  <a:gd name="T9" fmla="*/ 16 h 137"/>
                  <a:gd name="T10" fmla="*/ 4 w 215"/>
                  <a:gd name="T11" fmla="*/ 13 h 137"/>
                  <a:gd name="T12" fmla="*/ 4 w 215"/>
                  <a:gd name="T13" fmla="*/ 11 h 137"/>
                  <a:gd name="T14" fmla="*/ 4 w 215"/>
                  <a:gd name="T15" fmla="*/ 11 h 137"/>
                  <a:gd name="T16" fmla="*/ 9 w 215"/>
                  <a:gd name="T17" fmla="*/ 0 h 137"/>
                  <a:gd name="T18" fmla="*/ 14 w 215"/>
                  <a:gd name="T19" fmla="*/ 11 h 137"/>
                  <a:gd name="T20" fmla="*/ 24 w 215"/>
                  <a:gd name="T21" fmla="*/ 11 h 137"/>
                  <a:gd name="T22" fmla="*/ 29 w 215"/>
                  <a:gd name="T23" fmla="*/ 11 h 137"/>
                  <a:gd name="T24" fmla="*/ 33 w 215"/>
                  <a:gd name="T25" fmla="*/ 11 h 137"/>
                  <a:gd name="T26" fmla="*/ 35 w 215"/>
                  <a:gd name="T27" fmla="*/ 11 h 137"/>
                  <a:gd name="T28" fmla="*/ 40 w 215"/>
                  <a:gd name="T29" fmla="*/ 11 h 137"/>
                  <a:gd name="T30" fmla="*/ 46 w 215"/>
                  <a:gd name="T31" fmla="*/ 24 h 137"/>
                  <a:gd name="T32" fmla="*/ 48 w 215"/>
                  <a:gd name="T33" fmla="*/ 26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5"/>
                  <a:gd name="T52" fmla="*/ 0 h 137"/>
                  <a:gd name="T53" fmla="*/ 215 w 215"/>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5" h="137">
                    <a:moveTo>
                      <a:pt x="215" y="136"/>
                    </a:moveTo>
                    <a:lnTo>
                      <a:pt x="60" y="137"/>
                    </a:lnTo>
                    <a:lnTo>
                      <a:pt x="60" y="123"/>
                    </a:lnTo>
                    <a:lnTo>
                      <a:pt x="0" y="122"/>
                    </a:lnTo>
                    <a:lnTo>
                      <a:pt x="0" y="84"/>
                    </a:lnTo>
                    <a:lnTo>
                      <a:pt x="17" y="73"/>
                    </a:lnTo>
                    <a:lnTo>
                      <a:pt x="21" y="47"/>
                    </a:lnTo>
                    <a:lnTo>
                      <a:pt x="19" y="28"/>
                    </a:lnTo>
                    <a:lnTo>
                      <a:pt x="42" y="0"/>
                    </a:lnTo>
                    <a:lnTo>
                      <a:pt x="64" y="21"/>
                    </a:lnTo>
                    <a:lnTo>
                      <a:pt x="107" y="23"/>
                    </a:lnTo>
                    <a:lnTo>
                      <a:pt x="128" y="49"/>
                    </a:lnTo>
                    <a:lnTo>
                      <a:pt x="148" y="44"/>
                    </a:lnTo>
                    <a:lnTo>
                      <a:pt x="156" y="26"/>
                    </a:lnTo>
                    <a:lnTo>
                      <a:pt x="178" y="32"/>
                    </a:lnTo>
                    <a:lnTo>
                      <a:pt x="207" y="123"/>
                    </a:lnTo>
                    <a:lnTo>
                      <a:pt x="215" y="136"/>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67">
                <a:extLst>
                  <a:ext uri="{FF2B5EF4-FFF2-40B4-BE49-F238E27FC236}">
                    <a16:creationId xmlns:a16="http://schemas.microsoft.com/office/drawing/2014/main" id="{06A1D79E-C9A2-443F-8D08-CF19EEFD6AB1}"/>
                  </a:ext>
                </a:extLst>
              </p:cNvPr>
              <p:cNvSpPr>
                <a:spLocks noChangeArrowheads="1"/>
              </p:cNvSpPr>
              <p:nvPr/>
            </p:nvSpPr>
            <p:spPr bwMode="auto">
              <a:xfrm>
                <a:off x="2310" y="1919"/>
                <a:ext cx="142" cy="321"/>
              </a:xfrm>
              <a:custGeom>
                <a:avLst/>
                <a:gdLst>
                  <a:gd name="T0" fmla="*/ 31 w 162"/>
                  <a:gd name="T1" fmla="*/ 57 h 336"/>
                  <a:gd name="T2" fmla="*/ 31 w 162"/>
                  <a:gd name="T3" fmla="*/ 60 h 336"/>
                  <a:gd name="T4" fmla="*/ 23 w 162"/>
                  <a:gd name="T5" fmla="*/ 60 h 336"/>
                  <a:gd name="T6" fmla="*/ 23 w 162"/>
                  <a:gd name="T7" fmla="*/ 45 h 336"/>
                  <a:gd name="T8" fmla="*/ 23 w 162"/>
                  <a:gd name="T9" fmla="*/ 42 h 336"/>
                  <a:gd name="T10" fmla="*/ 14 w 162"/>
                  <a:gd name="T11" fmla="*/ 36 h 336"/>
                  <a:gd name="T12" fmla="*/ 9 w 162"/>
                  <a:gd name="T13" fmla="*/ 35 h 336"/>
                  <a:gd name="T14" fmla="*/ 4 w 162"/>
                  <a:gd name="T15" fmla="*/ 28 h 336"/>
                  <a:gd name="T16" fmla="*/ 6 w 162"/>
                  <a:gd name="T17" fmla="*/ 23 h 336"/>
                  <a:gd name="T18" fmla="*/ 12 w 162"/>
                  <a:gd name="T19" fmla="*/ 16 h 336"/>
                  <a:gd name="T20" fmla="*/ 0 w 162"/>
                  <a:gd name="T21" fmla="*/ 0 h 336"/>
                  <a:gd name="T22" fmla="*/ 31 w 162"/>
                  <a:gd name="T23" fmla="*/ 0 h 336"/>
                  <a:gd name="T24" fmla="*/ 31 w 162"/>
                  <a:gd name="T25" fmla="*/ 57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336"/>
                  <a:gd name="T41" fmla="*/ 162 w 162"/>
                  <a:gd name="T42" fmla="*/ 336 h 3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336">
                    <a:moveTo>
                      <a:pt x="162" y="317"/>
                    </a:moveTo>
                    <a:lnTo>
                      <a:pt x="161" y="336"/>
                    </a:lnTo>
                    <a:lnTo>
                      <a:pt x="116" y="334"/>
                    </a:lnTo>
                    <a:lnTo>
                      <a:pt x="117" y="248"/>
                    </a:lnTo>
                    <a:lnTo>
                      <a:pt x="117" y="227"/>
                    </a:lnTo>
                    <a:lnTo>
                      <a:pt x="74" y="201"/>
                    </a:lnTo>
                    <a:lnTo>
                      <a:pt x="44" y="199"/>
                    </a:lnTo>
                    <a:lnTo>
                      <a:pt x="20" y="151"/>
                    </a:lnTo>
                    <a:lnTo>
                      <a:pt x="28" y="125"/>
                    </a:lnTo>
                    <a:lnTo>
                      <a:pt x="64" y="85"/>
                    </a:lnTo>
                    <a:lnTo>
                      <a:pt x="0" y="0"/>
                    </a:lnTo>
                    <a:lnTo>
                      <a:pt x="162" y="0"/>
                    </a:lnTo>
                    <a:lnTo>
                      <a:pt x="162" y="317"/>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68">
                <a:extLst>
                  <a:ext uri="{FF2B5EF4-FFF2-40B4-BE49-F238E27FC236}">
                    <a16:creationId xmlns:a16="http://schemas.microsoft.com/office/drawing/2014/main" id="{2B4F6958-6334-4850-8BC8-6660281177A9}"/>
                  </a:ext>
                </a:extLst>
              </p:cNvPr>
              <p:cNvSpPr>
                <a:spLocks noChangeArrowheads="1"/>
              </p:cNvSpPr>
              <p:nvPr/>
            </p:nvSpPr>
            <p:spPr bwMode="auto">
              <a:xfrm>
                <a:off x="1933" y="1187"/>
                <a:ext cx="197" cy="275"/>
              </a:xfrm>
              <a:custGeom>
                <a:avLst/>
                <a:gdLst>
                  <a:gd name="T0" fmla="*/ 47 w 224"/>
                  <a:gd name="T1" fmla="*/ 53 h 287"/>
                  <a:gd name="T2" fmla="*/ 37 w 224"/>
                  <a:gd name="T3" fmla="*/ 57 h 287"/>
                  <a:gd name="T4" fmla="*/ 35 w 224"/>
                  <a:gd name="T5" fmla="*/ 57 h 287"/>
                  <a:gd name="T6" fmla="*/ 33 w 224"/>
                  <a:gd name="T7" fmla="*/ 51 h 287"/>
                  <a:gd name="T8" fmla="*/ 19 w 224"/>
                  <a:gd name="T9" fmla="*/ 37 h 287"/>
                  <a:gd name="T10" fmla="*/ 4 w 224"/>
                  <a:gd name="T11" fmla="*/ 34 h 287"/>
                  <a:gd name="T12" fmla="*/ 0 w 224"/>
                  <a:gd name="T13" fmla="*/ 20 h 287"/>
                  <a:gd name="T14" fmla="*/ 4 w 224"/>
                  <a:gd name="T15" fmla="*/ 20 h 287"/>
                  <a:gd name="T16" fmla="*/ 4 w 224"/>
                  <a:gd name="T17" fmla="*/ 11 h 287"/>
                  <a:gd name="T18" fmla="*/ 9 w 224"/>
                  <a:gd name="T19" fmla="*/ 11 h 287"/>
                  <a:gd name="T20" fmla="*/ 10 w 224"/>
                  <a:gd name="T21" fmla="*/ 11 h 287"/>
                  <a:gd name="T22" fmla="*/ 18 w 224"/>
                  <a:gd name="T23" fmla="*/ 0 h 287"/>
                  <a:gd name="T24" fmla="*/ 26 w 224"/>
                  <a:gd name="T25" fmla="*/ 5 h 287"/>
                  <a:gd name="T26" fmla="*/ 47 w 224"/>
                  <a:gd name="T27" fmla="*/ 11 h 287"/>
                  <a:gd name="T28" fmla="*/ 47 w 224"/>
                  <a:gd name="T29" fmla="*/ 49 h 287"/>
                  <a:gd name="T30" fmla="*/ 50 w 224"/>
                  <a:gd name="T31" fmla="*/ 49 h 287"/>
                  <a:gd name="T32" fmla="*/ 48 w 224"/>
                  <a:gd name="T33" fmla="*/ 52 h 287"/>
                  <a:gd name="T34" fmla="*/ 47 w 224"/>
                  <a:gd name="T35" fmla="*/ 53 h 2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4"/>
                  <a:gd name="T55" fmla="*/ 0 h 287"/>
                  <a:gd name="T56" fmla="*/ 224 w 224"/>
                  <a:gd name="T57" fmla="*/ 287 h 2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4" h="287">
                    <a:moveTo>
                      <a:pt x="206" y="263"/>
                    </a:moveTo>
                    <a:lnTo>
                      <a:pt x="169" y="287"/>
                    </a:lnTo>
                    <a:lnTo>
                      <a:pt x="153" y="284"/>
                    </a:lnTo>
                    <a:lnTo>
                      <a:pt x="146" y="250"/>
                    </a:lnTo>
                    <a:lnTo>
                      <a:pt x="82" y="186"/>
                    </a:lnTo>
                    <a:lnTo>
                      <a:pt x="11" y="170"/>
                    </a:lnTo>
                    <a:lnTo>
                      <a:pt x="0" y="94"/>
                    </a:lnTo>
                    <a:lnTo>
                      <a:pt x="6" y="94"/>
                    </a:lnTo>
                    <a:lnTo>
                      <a:pt x="18" y="49"/>
                    </a:lnTo>
                    <a:lnTo>
                      <a:pt x="36" y="29"/>
                    </a:lnTo>
                    <a:lnTo>
                      <a:pt x="44" y="13"/>
                    </a:lnTo>
                    <a:lnTo>
                      <a:pt x="77" y="0"/>
                    </a:lnTo>
                    <a:lnTo>
                      <a:pt x="113" y="5"/>
                    </a:lnTo>
                    <a:lnTo>
                      <a:pt x="208" y="58"/>
                    </a:lnTo>
                    <a:lnTo>
                      <a:pt x="208" y="236"/>
                    </a:lnTo>
                    <a:lnTo>
                      <a:pt x="224" y="241"/>
                    </a:lnTo>
                    <a:lnTo>
                      <a:pt x="212" y="252"/>
                    </a:lnTo>
                    <a:lnTo>
                      <a:pt x="206" y="263"/>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69">
                <a:extLst>
                  <a:ext uri="{FF2B5EF4-FFF2-40B4-BE49-F238E27FC236}">
                    <a16:creationId xmlns:a16="http://schemas.microsoft.com/office/drawing/2014/main" id="{919BFBBD-CA80-457C-801E-2ABD947EA976}"/>
                  </a:ext>
                </a:extLst>
              </p:cNvPr>
              <p:cNvSpPr>
                <a:spLocks noChangeArrowheads="1"/>
              </p:cNvSpPr>
              <p:nvPr/>
            </p:nvSpPr>
            <p:spPr bwMode="auto">
              <a:xfrm>
                <a:off x="1635" y="1255"/>
                <a:ext cx="271" cy="316"/>
              </a:xfrm>
              <a:custGeom>
                <a:avLst/>
                <a:gdLst>
                  <a:gd name="T0" fmla="*/ 70 w 308"/>
                  <a:gd name="T1" fmla="*/ 44 h 331"/>
                  <a:gd name="T2" fmla="*/ 65 w 308"/>
                  <a:gd name="T3" fmla="*/ 57 h 331"/>
                  <a:gd name="T4" fmla="*/ 60 w 308"/>
                  <a:gd name="T5" fmla="*/ 57 h 331"/>
                  <a:gd name="T6" fmla="*/ 43 w 308"/>
                  <a:gd name="T7" fmla="*/ 52 h 331"/>
                  <a:gd name="T8" fmla="*/ 41 w 308"/>
                  <a:gd name="T9" fmla="*/ 43 h 331"/>
                  <a:gd name="T10" fmla="*/ 34 w 308"/>
                  <a:gd name="T11" fmla="*/ 36 h 331"/>
                  <a:gd name="T12" fmla="*/ 23 w 308"/>
                  <a:gd name="T13" fmla="*/ 31 h 331"/>
                  <a:gd name="T14" fmla="*/ 18 w 308"/>
                  <a:gd name="T15" fmla="*/ 31 h 331"/>
                  <a:gd name="T16" fmla="*/ 0 w 308"/>
                  <a:gd name="T17" fmla="*/ 21 h 331"/>
                  <a:gd name="T18" fmla="*/ 4 w 308"/>
                  <a:gd name="T19" fmla="*/ 11 h 331"/>
                  <a:gd name="T20" fmla="*/ 8 w 308"/>
                  <a:gd name="T21" fmla="*/ 11 h 331"/>
                  <a:gd name="T22" fmla="*/ 9 w 308"/>
                  <a:gd name="T23" fmla="*/ 11 h 331"/>
                  <a:gd name="T24" fmla="*/ 18 w 308"/>
                  <a:gd name="T25" fmla="*/ 1 h 331"/>
                  <a:gd name="T26" fmla="*/ 55 w 308"/>
                  <a:gd name="T27" fmla="*/ 0 h 331"/>
                  <a:gd name="T28" fmla="*/ 55 w 308"/>
                  <a:gd name="T29" fmla="*/ 11 h 331"/>
                  <a:gd name="T30" fmla="*/ 65 w 308"/>
                  <a:gd name="T31" fmla="*/ 11 h 331"/>
                  <a:gd name="T32" fmla="*/ 67 w 308"/>
                  <a:gd name="T33" fmla="*/ 44 h 331"/>
                  <a:gd name="T34" fmla="*/ 70 w 308"/>
                  <a:gd name="T35" fmla="*/ 44 h 3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8"/>
                  <a:gd name="T55" fmla="*/ 0 h 331"/>
                  <a:gd name="T56" fmla="*/ 308 w 308"/>
                  <a:gd name="T57" fmla="*/ 331 h 3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8" h="331">
                    <a:moveTo>
                      <a:pt x="308" y="249"/>
                    </a:moveTo>
                    <a:lnTo>
                      <a:pt x="287" y="329"/>
                    </a:lnTo>
                    <a:lnTo>
                      <a:pt x="259" y="331"/>
                    </a:lnTo>
                    <a:lnTo>
                      <a:pt x="194" y="294"/>
                    </a:lnTo>
                    <a:lnTo>
                      <a:pt x="179" y="244"/>
                    </a:lnTo>
                    <a:lnTo>
                      <a:pt x="151" y="206"/>
                    </a:lnTo>
                    <a:lnTo>
                      <a:pt x="97" y="172"/>
                    </a:lnTo>
                    <a:lnTo>
                      <a:pt x="75" y="173"/>
                    </a:lnTo>
                    <a:lnTo>
                      <a:pt x="0" y="116"/>
                    </a:lnTo>
                    <a:lnTo>
                      <a:pt x="19" y="61"/>
                    </a:lnTo>
                    <a:lnTo>
                      <a:pt x="31" y="58"/>
                    </a:lnTo>
                    <a:lnTo>
                      <a:pt x="36" y="31"/>
                    </a:lnTo>
                    <a:lnTo>
                      <a:pt x="79" y="1"/>
                    </a:lnTo>
                    <a:lnTo>
                      <a:pt x="239" y="0"/>
                    </a:lnTo>
                    <a:lnTo>
                      <a:pt x="239" y="23"/>
                    </a:lnTo>
                    <a:lnTo>
                      <a:pt x="286" y="23"/>
                    </a:lnTo>
                    <a:lnTo>
                      <a:pt x="293" y="249"/>
                    </a:lnTo>
                    <a:lnTo>
                      <a:pt x="308" y="249"/>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70">
                <a:extLst>
                  <a:ext uri="{FF2B5EF4-FFF2-40B4-BE49-F238E27FC236}">
                    <a16:creationId xmlns:a16="http://schemas.microsoft.com/office/drawing/2014/main" id="{9B2583DD-9D97-423C-912C-C30B1051FFF2}"/>
                  </a:ext>
                </a:extLst>
              </p:cNvPr>
              <p:cNvSpPr>
                <a:spLocks noChangeArrowheads="1"/>
              </p:cNvSpPr>
              <p:nvPr/>
            </p:nvSpPr>
            <p:spPr bwMode="auto">
              <a:xfrm>
                <a:off x="2204" y="1335"/>
                <a:ext cx="172" cy="107"/>
              </a:xfrm>
              <a:custGeom>
                <a:avLst/>
                <a:gdLst>
                  <a:gd name="T0" fmla="*/ 15 w 196"/>
                  <a:gd name="T1" fmla="*/ 15 h 113"/>
                  <a:gd name="T2" fmla="*/ 4 w 196"/>
                  <a:gd name="T3" fmla="*/ 13 h 113"/>
                  <a:gd name="T4" fmla="*/ 0 w 196"/>
                  <a:gd name="T5" fmla="*/ 9 h 113"/>
                  <a:gd name="T6" fmla="*/ 4 w 196"/>
                  <a:gd name="T7" fmla="*/ 9 h 113"/>
                  <a:gd name="T8" fmla="*/ 6 w 196"/>
                  <a:gd name="T9" fmla="*/ 9 h 113"/>
                  <a:gd name="T10" fmla="*/ 11 w 196"/>
                  <a:gd name="T11" fmla="*/ 9 h 113"/>
                  <a:gd name="T12" fmla="*/ 11 w 196"/>
                  <a:gd name="T13" fmla="*/ 3 h 113"/>
                  <a:gd name="T14" fmla="*/ 41 w 196"/>
                  <a:gd name="T15" fmla="*/ 0 h 113"/>
                  <a:gd name="T16" fmla="*/ 36 w 196"/>
                  <a:gd name="T17" fmla="*/ 9 h 113"/>
                  <a:gd name="T18" fmla="*/ 20 w 196"/>
                  <a:gd name="T19" fmla="*/ 14 h 113"/>
                  <a:gd name="T20" fmla="*/ 15 w 196"/>
                  <a:gd name="T21" fmla="*/ 15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
                  <a:gd name="T34" fmla="*/ 0 h 113"/>
                  <a:gd name="T35" fmla="*/ 196 w 196"/>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 h="113">
                    <a:moveTo>
                      <a:pt x="71" y="113"/>
                    </a:moveTo>
                    <a:lnTo>
                      <a:pt x="20" y="104"/>
                    </a:lnTo>
                    <a:lnTo>
                      <a:pt x="0" y="68"/>
                    </a:lnTo>
                    <a:lnTo>
                      <a:pt x="18" y="59"/>
                    </a:lnTo>
                    <a:lnTo>
                      <a:pt x="26" y="33"/>
                    </a:lnTo>
                    <a:lnTo>
                      <a:pt x="53" y="20"/>
                    </a:lnTo>
                    <a:lnTo>
                      <a:pt x="53" y="3"/>
                    </a:lnTo>
                    <a:lnTo>
                      <a:pt x="196" y="0"/>
                    </a:lnTo>
                    <a:lnTo>
                      <a:pt x="178" y="39"/>
                    </a:lnTo>
                    <a:lnTo>
                      <a:pt x="98" y="108"/>
                    </a:lnTo>
                    <a:lnTo>
                      <a:pt x="71" y="113"/>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71">
                <a:extLst>
                  <a:ext uri="{FF2B5EF4-FFF2-40B4-BE49-F238E27FC236}">
                    <a16:creationId xmlns:a16="http://schemas.microsoft.com/office/drawing/2014/main" id="{C6875A49-379F-4566-BCDC-3FAC51FEDD71}"/>
                  </a:ext>
                </a:extLst>
              </p:cNvPr>
              <p:cNvSpPr>
                <a:spLocks noChangeArrowheads="1"/>
              </p:cNvSpPr>
              <p:nvPr/>
            </p:nvSpPr>
            <p:spPr bwMode="auto">
              <a:xfrm>
                <a:off x="2563" y="1688"/>
                <a:ext cx="380" cy="402"/>
              </a:xfrm>
              <a:custGeom>
                <a:avLst/>
                <a:gdLst>
                  <a:gd name="T0" fmla="*/ 74 w 432"/>
                  <a:gd name="T1" fmla="*/ 81 h 420"/>
                  <a:gd name="T2" fmla="*/ 72 w 432"/>
                  <a:gd name="T3" fmla="*/ 81 h 420"/>
                  <a:gd name="T4" fmla="*/ 70 w 432"/>
                  <a:gd name="T5" fmla="*/ 78 h 420"/>
                  <a:gd name="T6" fmla="*/ 63 w 432"/>
                  <a:gd name="T7" fmla="*/ 61 h 420"/>
                  <a:gd name="T8" fmla="*/ 59 w 432"/>
                  <a:gd name="T9" fmla="*/ 60 h 420"/>
                  <a:gd name="T10" fmla="*/ 55 w 432"/>
                  <a:gd name="T11" fmla="*/ 63 h 420"/>
                  <a:gd name="T12" fmla="*/ 53 w 432"/>
                  <a:gd name="T13" fmla="*/ 64 h 420"/>
                  <a:gd name="T14" fmla="*/ 48 w 432"/>
                  <a:gd name="T15" fmla="*/ 60 h 420"/>
                  <a:gd name="T16" fmla="*/ 37 w 432"/>
                  <a:gd name="T17" fmla="*/ 58 h 420"/>
                  <a:gd name="T18" fmla="*/ 33 w 432"/>
                  <a:gd name="T19" fmla="*/ 55 h 420"/>
                  <a:gd name="T20" fmla="*/ 33 w 432"/>
                  <a:gd name="T21" fmla="*/ 45 h 420"/>
                  <a:gd name="T22" fmla="*/ 23 w 432"/>
                  <a:gd name="T23" fmla="*/ 36 h 420"/>
                  <a:gd name="T24" fmla="*/ 23 w 432"/>
                  <a:gd name="T25" fmla="*/ 34 h 420"/>
                  <a:gd name="T26" fmla="*/ 18 w 432"/>
                  <a:gd name="T27" fmla="*/ 33 h 420"/>
                  <a:gd name="T28" fmla="*/ 16 w 432"/>
                  <a:gd name="T29" fmla="*/ 26 h 420"/>
                  <a:gd name="T30" fmla="*/ 8 w 432"/>
                  <a:gd name="T31" fmla="*/ 24 h 420"/>
                  <a:gd name="T32" fmla="*/ 4 w 432"/>
                  <a:gd name="T33" fmla="*/ 15 h 420"/>
                  <a:gd name="T34" fmla="*/ 0 w 432"/>
                  <a:gd name="T35" fmla="*/ 11 h 420"/>
                  <a:gd name="T36" fmla="*/ 26 w 432"/>
                  <a:gd name="T37" fmla="*/ 11 h 420"/>
                  <a:gd name="T38" fmla="*/ 28 w 432"/>
                  <a:gd name="T39" fmla="*/ 18 h 420"/>
                  <a:gd name="T40" fmla="*/ 55 w 432"/>
                  <a:gd name="T41" fmla="*/ 17 h 420"/>
                  <a:gd name="T42" fmla="*/ 55 w 432"/>
                  <a:gd name="T43" fmla="*/ 8 h 420"/>
                  <a:gd name="T44" fmla="*/ 60 w 432"/>
                  <a:gd name="T45" fmla="*/ 0 h 420"/>
                  <a:gd name="T46" fmla="*/ 76 w 432"/>
                  <a:gd name="T47" fmla="*/ 31 h 420"/>
                  <a:gd name="T48" fmla="*/ 99 w 432"/>
                  <a:gd name="T49" fmla="*/ 63 h 420"/>
                  <a:gd name="T50" fmla="*/ 74 w 432"/>
                  <a:gd name="T51" fmla="*/ 63 h 420"/>
                  <a:gd name="T52" fmla="*/ 74 w 432"/>
                  <a:gd name="T53" fmla="*/ 81 h 420"/>
                  <a:gd name="T54" fmla="*/ 74 w 432"/>
                  <a:gd name="T55" fmla="*/ 81 h 4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2"/>
                  <a:gd name="T85" fmla="*/ 0 h 420"/>
                  <a:gd name="T86" fmla="*/ 432 w 432"/>
                  <a:gd name="T87" fmla="*/ 420 h 4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2" h="420">
                    <a:moveTo>
                      <a:pt x="324" y="420"/>
                    </a:moveTo>
                    <a:lnTo>
                      <a:pt x="315" y="420"/>
                    </a:lnTo>
                    <a:lnTo>
                      <a:pt x="307" y="407"/>
                    </a:lnTo>
                    <a:lnTo>
                      <a:pt x="278" y="316"/>
                    </a:lnTo>
                    <a:lnTo>
                      <a:pt x="256" y="310"/>
                    </a:lnTo>
                    <a:lnTo>
                      <a:pt x="248" y="328"/>
                    </a:lnTo>
                    <a:lnTo>
                      <a:pt x="228" y="333"/>
                    </a:lnTo>
                    <a:lnTo>
                      <a:pt x="207" y="307"/>
                    </a:lnTo>
                    <a:lnTo>
                      <a:pt x="164" y="305"/>
                    </a:lnTo>
                    <a:lnTo>
                      <a:pt x="142" y="284"/>
                    </a:lnTo>
                    <a:lnTo>
                      <a:pt x="148" y="228"/>
                    </a:lnTo>
                    <a:lnTo>
                      <a:pt x="102" y="188"/>
                    </a:lnTo>
                    <a:lnTo>
                      <a:pt x="101" y="172"/>
                    </a:lnTo>
                    <a:lnTo>
                      <a:pt x="81" y="170"/>
                    </a:lnTo>
                    <a:lnTo>
                      <a:pt x="67" y="129"/>
                    </a:lnTo>
                    <a:lnTo>
                      <a:pt x="31" y="116"/>
                    </a:lnTo>
                    <a:lnTo>
                      <a:pt x="17" y="77"/>
                    </a:lnTo>
                    <a:lnTo>
                      <a:pt x="0" y="53"/>
                    </a:lnTo>
                    <a:lnTo>
                      <a:pt x="112" y="15"/>
                    </a:lnTo>
                    <a:lnTo>
                      <a:pt x="120" y="86"/>
                    </a:lnTo>
                    <a:lnTo>
                      <a:pt x="241" y="83"/>
                    </a:lnTo>
                    <a:lnTo>
                      <a:pt x="239" y="8"/>
                    </a:lnTo>
                    <a:lnTo>
                      <a:pt x="263" y="0"/>
                    </a:lnTo>
                    <a:lnTo>
                      <a:pt x="330" y="153"/>
                    </a:lnTo>
                    <a:lnTo>
                      <a:pt x="432" y="328"/>
                    </a:lnTo>
                    <a:lnTo>
                      <a:pt x="324" y="328"/>
                    </a:lnTo>
                    <a:lnTo>
                      <a:pt x="326" y="420"/>
                    </a:lnTo>
                    <a:lnTo>
                      <a:pt x="324" y="42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72">
                <a:extLst>
                  <a:ext uri="{FF2B5EF4-FFF2-40B4-BE49-F238E27FC236}">
                    <a16:creationId xmlns:a16="http://schemas.microsoft.com/office/drawing/2014/main" id="{4C89C4EF-E9A1-403A-8793-F1B96BDE0B53}"/>
                  </a:ext>
                </a:extLst>
              </p:cNvPr>
              <p:cNvSpPr>
                <a:spLocks noChangeArrowheads="1"/>
              </p:cNvSpPr>
              <p:nvPr/>
            </p:nvSpPr>
            <p:spPr bwMode="auto">
              <a:xfrm>
                <a:off x="1336" y="1256"/>
                <a:ext cx="266" cy="164"/>
              </a:xfrm>
              <a:custGeom>
                <a:avLst/>
                <a:gdLst>
                  <a:gd name="T0" fmla="*/ 36 w 303"/>
                  <a:gd name="T1" fmla="*/ 28 h 172"/>
                  <a:gd name="T2" fmla="*/ 29 w 303"/>
                  <a:gd name="T3" fmla="*/ 27 h 172"/>
                  <a:gd name="T4" fmla="*/ 27 w 303"/>
                  <a:gd name="T5" fmla="*/ 28 h 172"/>
                  <a:gd name="T6" fmla="*/ 25 w 303"/>
                  <a:gd name="T7" fmla="*/ 26 h 172"/>
                  <a:gd name="T8" fmla="*/ 22 w 303"/>
                  <a:gd name="T9" fmla="*/ 27 h 172"/>
                  <a:gd name="T10" fmla="*/ 17 w 303"/>
                  <a:gd name="T11" fmla="*/ 26 h 172"/>
                  <a:gd name="T12" fmla="*/ 17 w 303"/>
                  <a:gd name="T13" fmla="*/ 25 h 172"/>
                  <a:gd name="T14" fmla="*/ 9 w 303"/>
                  <a:gd name="T15" fmla="*/ 18 h 172"/>
                  <a:gd name="T16" fmla="*/ 5 w 303"/>
                  <a:gd name="T17" fmla="*/ 10 h 172"/>
                  <a:gd name="T18" fmla="*/ 0 w 303"/>
                  <a:gd name="T19" fmla="*/ 10 h 172"/>
                  <a:gd name="T20" fmla="*/ 4 w 303"/>
                  <a:gd name="T21" fmla="*/ 1 h 172"/>
                  <a:gd name="T22" fmla="*/ 47 w 303"/>
                  <a:gd name="T23" fmla="*/ 0 h 172"/>
                  <a:gd name="T24" fmla="*/ 47 w 303"/>
                  <a:gd name="T25" fmla="*/ 10 h 172"/>
                  <a:gd name="T26" fmla="*/ 61 w 303"/>
                  <a:gd name="T27" fmla="*/ 10 h 172"/>
                  <a:gd name="T28" fmla="*/ 61 w 303"/>
                  <a:gd name="T29" fmla="*/ 18 h 172"/>
                  <a:gd name="T30" fmla="*/ 45 w 303"/>
                  <a:gd name="T31" fmla="*/ 20 h 172"/>
                  <a:gd name="T32" fmla="*/ 36 w 303"/>
                  <a:gd name="T33" fmla="*/ 26 h 172"/>
                  <a:gd name="T34" fmla="*/ 36 w 303"/>
                  <a:gd name="T35" fmla="*/ 28 h 1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3"/>
                  <a:gd name="T55" fmla="*/ 0 h 172"/>
                  <a:gd name="T56" fmla="*/ 303 w 303"/>
                  <a:gd name="T57" fmla="*/ 172 h 1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3" h="172">
                    <a:moveTo>
                      <a:pt x="175" y="172"/>
                    </a:moveTo>
                    <a:lnTo>
                      <a:pt x="142" y="164"/>
                    </a:lnTo>
                    <a:lnTo>
                      <a:pt x="129" y="171"/>
                    </a:lnTo>
                    <a:lnTo>
                      <a:pt x="122" y="154"/>
                    </a:lnTo>
                    <a:lnTo>
                      <a:pt x="101" y="161"/>
                    </a:lnTo>
                    <a:lnTo>
                      <a:pt x="84" y="151"/>
                    </a:lnTo>
                    <a:lnTo>
                      <a:pt x="83" y="145"/>
                    </a:lnTo>
                    <a:lnTo>
                      <a:pt x="39" y="106"/>
                    </a:lnTo>
                    <a:lnTo>
                      <a:pt x="26" y="44"/>
                    </a:lnTo>
                    <a:lnTo>
                      <a:pt x="0" y="20"/>
                    </a:lnTo>
                    <a:lnTo>
                      <a:pt x="11" y="1"/>
                    </a:lnTo>
                    <a:lnTo>
                      <a:pt x="224" y="0"/>
                    </a:lnTo>
                    <a:lnTo>
                      <a:pt x="227" y="15"/>
                    </a:lnTo>
                    <a:lnTo>
                      <a:pt x="303" y="15"/>
                    </a:lnTo>
                    <a:lnTo>
                      <a:pt x="303" y="107"/>
                    </a:lnTo>
                    <a:lnTo>
                      <a:pt x="214" y="117"/>
                    </a:lnTo>
                    <a:lnTo>
                      <a:pt x="177" y="149"/>
                    </a:lnTo>
                    <a:lnTo>
                      <a:pt x="175" y="172"/>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73">
                <a:extLst>
                  <a:ext uri="{FF2B5EF4-FFF2-40B4-BE49-F238E27FC236}">
                    <a16:creationId xmlns:a16="http://schemas.microsoft.com/office/drawing/2014/main" id="{6797F7AA-5345-4D1A-8E9B-BCB1A89A776F}"/>
                  </a:ext>
                </a:extLst>
              </p:cNvPr>
              <p:cNvSpPr>
                <a:spLocks noChangeArrowheads="1"/>
              </p:cNvSpPr>
              <p:nvPr/>
            </p:nvSpPr>
            <p:spPr bwMode="auto">
              <a:xfrm>
                <a:off x="670" y="914"/>
                <a:ext cx="216" cy="358"/>
              </a:xfrm>
              <a:custGeom>
                <a:avLst/>
                <a:gdLst>
                  <a:gd name="T0" fmla="*/ 38 w 246"/>
                  <a:gd name="T1" fmla="*/ 72 h 374"/>
                  <a:gd name="T2" fmla="*/ 0 w 246"/>
                  <a:gd name="T3" fmla="*/ 62 h 374"/>
                  <a:gd name="T4" fmla="*/ 4 w 246"/>
                  <a:gd name="T5" fmla="*/ 0 h 374"/>
                  <a:gd name="T6" fmla="*/ 19 w 246"/>
                  <a:gd name="T7" fmla="*/ 0 h 374"/>
                  <a:gd name="T8" fmla="*/ 35 w 246"/>
                  <a:gd name="T9" fmla="*/ 1 h 374"/>
                  <a:gd name="T10" fmla="*/ 35 w 246"/>
                  <a:gd name="T11" fmla="*/ 30 h 374"/>
                  <a:gd name="T12" fmla="*/ 51 w 246"/>
                  <a:gd name="T13" fmla="*/ 31 h 374"/>
                  <a:gd name="T14" fmla="*/ 51 w 246"/>
                  <a:gd name="T15" fmla="*/ 33 h 374"/>
                  <a:gd name="T16" fmla="*/ 47 w 246"/>
                  <a:gd name="T17" fmla="*/ 36 h 374"/>
                  <a:gd name="T18" fmla="*/ 51 w 246"/>
                  <a:gd name="T19" fmla="*/ 51 h 374"/>
                  <a:gd name="T20" fmla="*/ 47 w 246"/>
                  <a:gd name="T21" fmla="*/ 55 h 374"/>
                  <a:gd name="T22" fmla="*/ 40 w 246"/>
                  <a:gd name="T23" fmla="*/ 56 h 374"/>
                  <a:gd name="T24" fmla="*/ 38 w 246"/>
                  <a:gd name="T25" fmla="*/ 60 h 374"/>
                  <a:gd name="T26" fmla="*/ 38 w 246"/>
                  <a:gd name="T27" fmla="*/ 72 h 3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6"/>
                  <a:gd name="T43" fmla="*/ 0 h 374"/>
                  <a:gd name="T44" fmla="*/ 246 w 246"/>
                  <a:gd name="T45" fmla="*/ 374 h 3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6" h="374">
                    <a:moveTo>
                      <a:pt x="183" y="374"/>
                    </a:moveTo>
                    <a:lnTo>
                      <a:pt x="0" y="318"/>
                    </a:lnTo>
                    <a:lnTo>
                      <a:pt x="4" y="0"/>
                    </a:lnTo>
                    <a:lnTo>
                      <a:pt x="96" y="0"/>
                    </a:lnTo>
                    <a:lnTo>
                      <a:pt x="165" y="1"/>
                    </a:lnTo>
                    <a:lnTo>
                      <a:pt x="164" y="150"/>
                    </a:lnTo>
                    <a:lnTo>
                      <a:pt x="246" y="153"/>
                    </a:lnTo>
                    <a:lnTo>
                      <a:pt x="242" y="171"/>
                    </a:lnTo>
                    <a:lnTo>
                      <a:pt x="220" y="184"/>
                    </a:lnTo>
                    <a:lnTo>
                      <a:pt x="246" y="259"/>
                    </a:lnTo>
                    <a:lnTo>
                      <a:pt x="226" y="285"/>
                    </a:lnTo>
                    <a:lnTo>
                      <a:pt x="191" y="292"/>
                    </a:lnTo>
                    <a:lnTo>
                      <a:pt x="185" y="312"/>
                    </a:lnTo>
                    <a:lnTo>
                      <a:pt x="183" y="374"/>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74">
                <a:extLst>
                  <a:ext uri="{FF2B5EF4-FFF2-40B4-BE49-F238E27FC236}">
                    <a16:creationId xmlns:a16="http://schemas.microsoft.com/office/drawing/2014/main" id="{67190AD2-39DF-4347-A820-9B254CF00BFA}"/>
                  </a:ext>
                </a:extLst>
              </p:cNvPr>
              <p:cNvSpPr>
                <a:spLocks noChangeArrowheads="1"/>
              </p:cNvSpPr>
              <p:nvPr/>
            </p:nvSpPr>
            <p:spPr bwMode="auto">
              <a:xfrm>
                <a:off x="833" y="996"/>
                <a:ext cx="225" cy="216"/>
              </a:xfrm>
              <a:custGeom>
                <a:avLst/>
                <a:gdLst>
                  <a:gd name="T0" fmla="*/ 54 w 256"/>
                  <a:gd name="T1" fmla="*/ 22 h 227"/>
                  <a:gd name="T2" fmla="*/ 50 w 256"/>
                  <a:gd name="T3" fmla="*/ 22 h 227"/>
                  <a:gd name="T4" fmla="*/ 49 w 256"/>
                  <a:gd name="T5" fmla="*/ 31 h 227"/>
                  <a:gd name="T6" fmla="*/ 14 w 256"/>
                  <a:gd name="T7" fmla="*/ 31 h 227"/>
                  <a:gd name="T8" fmla="*/ 11 w 256"/>
                  <a:gd name="T9" fmla="*/ 33 h 227"/>
                  <a:gd name="T10" fmla="*/ 0 w 256"/>
                  <a:gd name="T11" fmla="*/ 35 h 227"/>
                  <a:gd name="T12" fmla="*/ 4 w 256"/>
                  <a:gd name="T13" fmla="*/ 31 h 227"/>
                  <a:gd name="T14" fmla="*/ 9 w 256"/>
                  <a:gd name="T15" fmla="*/ 31 h 227"/>
                  <a:gd name="T16" fmla="*/ 13 w 256"/>
                  <a:gd name="T17" fmla="*/ 27 h 227"/>
                  <a:gd name="T18" fmla="*/ 8 w 256"/>
                  <a:gd name="T19" fmla="*/ 15 h 227"/>
                  <a:gd name="T20" fmla="*/ 12 w 256"/>
                  <a:gd name="T21" fmla="*/ 13 h 227"/>
                  <a:gd name="T22" fmla="*/ 13 w 256"/>
                  <a:gd name="T23" fmla="*/ 10 h 227"/>
                  <a:gd name="T24" fmla="*/ 17 w 256"/>
                  <a:gd name="T25" fmla="*/ 10 h 227"/>
                  <a:gd name="T26" fmla="*/ 24 w 256"/>
                  <a:gd name="T27" fmla="*/ 10 h 227"/>
                  <a:gd name="T28" fmla="*/ 25 w 256"/>
                  <a:gd name="T29" fmla="*/ 10 h 227"/>
                  <a:gd name="T30" fmla="*/ 36 w 256"/>
                  <a:gd name="T31" fmla="*/ 10 h 227"/>
                  <a:gd name="T32" fmla="*/ 39 w 256"/>
                  <a:gd name="T33" fmla="*/ 0 h 227"/>
                  <a:gd name="T34" fmla="*/ 51 w 256"/>
                  <a:gd name="T35" fmla="*/ 0 h 227"/>
                  <a:gd name="T36" fmla="*/ 51 w 256"/>
                  <a:gd name="T37" fmla="*/ 10 h 227"/>
                  <a:gd name="T38" fmla="*/ 54 w 256"/>
                  <a:gd name="T39" fmla="*/ 10 h 227"/>
                  <a:gd name="T40" fmla="*/ 54 w 256"/>
                  <a:gd name="T41" fmla="*/ 22 h 2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6"/>
                  <a:gd name="T64" fmla="*/ 0 h 227"/>
                  <a:gd name="T65" fmla="*/ 256 w 256"/>
                  <a:gd name="T66" fmla="*/ 227 h 2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6" h="227">
                    <a:moveTo>
                      <a:pt x="254" y="135"/>
                    </a:moveTo>
                    <a:lnTo>
                      <a:pt x="231" y="135"/>
                    </a:lnTo>
                    <a:lnTo>
                      <a:pt x="230" y="203"/>
                    </a:lnTo>
                    <a:lnTo>
                      <a:pt x="63" y="201"/>
                    </a:lnTo>
                    <a:lnTo>
                      <a:pt x="50" y="216"/>
                    </a:lnTo>
                    <a:lnTo>
                      <a:pt x="0" y="227"/>
                    </a:lnTo>
                    <a:lnTo>
                      <a:pt x="6" y="207"/>
                    </a:lnTo>
                    <a:lnTo>
                      <a:pt x="41" y="200"/>
                    </a:lnTo>
                    <a:lnTo>
                      <a:pt x="61" y="174"/>
                    </a:lnTo>
                    <a:lnTo>
                      <a:pt x="35" y="99"/>
                    </a:lnTo>
                    <a:lnTo>
                      <a:pt x="57" y="86"/>
                    </a:lnTo>
                    <a:lnTo>
                      <a:pt x="61" y="68"/>
                    </a:lnTo>
                    <a:lnTo>
                      <a:pt x="80" y="21"/>
                    </a:lnTo>
                    <a:lnTo>
                      <a:pt x="110" y="21"/>
                    </a:lnTo>
                    <a:lnTo>
                      <a:pt x="117" y="43"/>
                    </a:lnTo>
                    <a:lnTo>
                      <a:pt x="170" y="44"/>
                    </a:lnTo>
                    <a:lnTo>
                      <a:pt x="179" y="0"/>
                    </a:lnTo>
                    <a:lnTo>
                      <a:pt x="233" y="0"/>
                    </a:lnTo>
                    <a:lnTo>
                      <a:pt x="233" y="23"/>
                    </a:lnTo>
                    <a:lnTo>
                      <a:pt x="256" y="23"/>
                    </a:lnTo>
                    <a:lnTo>
                      <a:pt x="254" y="135"/>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75">
                <a:extLst>
                  <a:ext uri="{FF2B5EF4-FFF2-40B4-BE49-F238E27FC236}">
                    <a16:creationId xmlns:a16="http://schemas.microsoft.com/office/drawing/2014/main" id="{DADAA224-F261-45D2-AA9D-71D07A824ED9}"/>
                  </a:ext>
                </a:extLst>
              </p:cNvPr>
              <p:cNvSpPr>
                <a:spLocks noChangeArrowheads="1"/>
              </p:cNvSpPr>
              <p:nvPr/>
            </p:nvSpPr>
            <p:spPr bwMode="auto">
              <a:xfrm>
                <a:off x="2760" y="3981"/>
                <a:ext cx="34" cy="19"/>
              </a:xfrm>
              <a:custGeom>
                <a:avLst/>
                <a:gdLst>
                  <a:gd name="T0" fmla="*/ 0 w 39"/>
                  <a:gd name="T1" fmla="*/ 5 h 21"/>
                  <a:gd name="T2" fmla="*/ 3 w 39"/>
                  <a:gd name="T3" fmla="*/ 0 h 21"/>
                  <a:gd name="T4" fmla="*/ 7 w 39"/>
                  <a:gd name="T5" fmla="*/ 5 h 21"/>
                  <a:gd name="T6" fmla="*/ 6 w 39"/>
                  <a:gd name="T7" fmla="*/ 5 h 21"/>
                  <a:gd name="T8" fmla="*/ 0 w 39"/>
                  <a:gd name="T9" fmla="*/ 5 h 21"/>
                  <a:gd name="T10" fmla="*/ 0 w 39"/>
                  <a:gd name="T11" fmla="*/ 5 h 21"/>
                  <a:gd name="T12" fmla="*/ 0 60000 65536"/>
                  <a:gd name="T13" fmla="*/ 0 60000 65536"/>
                  <a:gd name="T14" fmla="*/ 0 60000 65536"/>
                  <a:gd name="T15" fmla="*/ 0 60000 65536"/>
                  <a:gd name="T16" fmla="*/ 0 60000 65536"/>
                  <a:gd name="T17" fmla="*/ 0 60000 65536"/>
                  <a:gd name="T18" fmla="*/ 0 w 39"/>
                  <a:gd name="T19" fmla="*/ 0 h 21"/>
                  <a:gd name="T20" fmla="*/ 39 w 39"/>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39" h="21">
                    <a:moveTo>
                      <a:pt x="0" y="21"/>
                    </a:moveTo>
                    <a:lnTo>
                      <a:pt x="21" y="0"/>
                    </a:lnTo>
                    <a:lnTo>
                      <a:pt x="39" y="6"/>
                    </a:lnTo>
                    <a:lnTo>
                      <a:pt x="35" y="21"/>
                    </a:lnTo>
                    <a:lnTo>
                      <a:pt x="0" y="21"/>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76">
                <a:extLst>
                  <a:ext uri="{FF2B5EF4-FFF2-40B4-BE49-F238E27FC236}">
                    <a16:creationId xmlns:a16="http://schemas.microsoft.com/office/drawing/2014/main" id="{752AED55-7F67-4338-86FB-5A35CF92D138}"/>
                  </a:ext>
                </a:extLst>
              </p:cNvPr>
              <p:cNvSpPr>
                <a:spLocks noChangeArrowheads="1"/>
              </p:cNvSpPr>
              <p:nvPr/>
            </p:nvSpPr>
            <p:spPr bwMode="auto">
              <a:xfrm>
                <a:off x="2819" y="3950"/>
                <a:ext cx="37" cy="20"/>
              </a:xfrm>
              <a:custGeom>
                <a:avLst/>
                <a:gdLst>
                  <a:gd name="T0" fmla="*/ 0 w 42"/>
                  <a:gd name="T1" fmla="*/ 10 h 21"/>
                  <a:gd name="T2" fmla="*/ 5 w 42"/>
                  <a:gd name="T3" fmla="*/ 3 h 21"/>
                  <a:gd name="T4" fmla="*/ 7 w 42"/>
                  <a:gd name="T5" fmla="*/ 0 h 21"/>
                  <a:gd name="T6" fmla="*/ 8 w 42"/>
                  <a:gd name="T7" fmla="*/ 3 h 21"/>
                  <a:gd name="T8" fmla="*/ 10 w 42"/>
                  <a:gd name="T9" fmla="*/ 10 h 21"/>
                  <a:gd name="T10" fmla="*/ 9 w 42"/>
                  <a:gd name="T11" fmla="*/ 10 h 21"/>
                  <a:gd name="T12" fmla="*/ 6 w 42"/>
                  <a:gd name="T13" fmla="*/ 10 h 21"/>
                  <a:gd name="T14" fmla="*/ 5 w 42"/>
                  <a:gd name="T15" fmla="*/ 10 h 21"/>
                  <a:gd name="T16" fmla="*/ 4 w 42"/>
                  <a:gd name="T17" fmla="*/ 10 h 21"/>
                  <a:gd name="T18" fmla="*/ 0 w 42"/>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21"/>
                  <a:gd name="T32" fmla="*/ 42 w 42"/>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21">
                    <a:moveTo>
                      <a:pt x="0" y="21"/>
                    </a:moveTo>
                    <a:lnTo>
                      <a:pt x="21" y="3"/>
                    </a:lnTo>
                    <a:lnTo>
                      <a:pt x="28" y="0"/>
                    </a:lnTo>
                    <a:lnTo>
                      <a:pt x="32" y="3"/>
                    </a:lnTo>
                    <a:lnTo>
                      <a:pt x="42" y="13"/>
                    </a:lnTo>
                    <a:lnTo>
                      <a:pt x="35" y="13"/>
                    </a:lnTo>
                    <a:lnTo>
                      <a:pt x="25" y="21"/>
                    </a:lnTo>
                    <a:lnTo>
                      <a:pt x="21" y="21"/>
                    </a:lnTo>
                    <a:lnTo>
                      <a:pt x="14" y="21"/>
                    </a:lnTo>
                    <a:lnTo>
                      <a:pt x="0" y="21"/>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77">
                <a:extLst>
                  <a:ext uri="{FF2B5EF4-FFF2-40B4-BE49-F238E27FC236}">
                    <a16:creationId xmlns:a16="http://schemas.microsoft.com/office/drawing/2014/main" id="{C40A843E-73CD-4BF4-AC34-3E21436A172C}"/>
                  </a:ext>
                </a:extLst>
              </p:cNvPr>
              <p:cNvSpPr>
                <a:spLocks noChangeArrowheads="1"/>
              </p:cNvSpPr>
              <p:nvPr/>
            </p:nvSpPr>
            <p:spPr bwMode="auto">
              <a:xfrm>
                <a:off x="2875" y="3936"/>
                <a:ext cx="21" cy="15"/>
              </a:xfrm>
              <a:custGeom>
                <a:avLst/>
                <a:gdLst>
                  <a:gd name="T0" fmla="*/ 0 w 24"/>
                  <a:gd name="T1" fmla="*/ 15 h 15"/>
                  <a:gd name="T2" fmla="*/ 4 w 24"/>
                  <a:gd name="T3" fmla="*/ 0 h 15"/>
                  <a:gd name="T4" fmla="*/ 5 w 24"/>
                  <a:gd name="T5" fmla="*/ 0 h 15"/>
                  <a:gd name="T6" fmla="*/ 4 w 24"/>
                  <a:gd name="T7" fmla="*/ 11 h 15"/>
                  <a:gd name="T8" fmla="*/ 4 w 24"/>
                  <a:gd name="T9" fmla="*/ 11 h 15"/>
                  <a:gd name="T10" fmla="*/ 0 w 24"/>
                  <a:gd name="T11" fmla="*/ 15 h 15"/>
                  <a:gd name="T12" fmla="*/ 0 60000 65536"/>
                  <a:gd name="T13" fmla="*/ 0 60000 65536"/>
                  <a:gd name="T14" fmla="*/ 0 60000 65536"/>
                  <a:gd name="T15" fmla="*/ 0 60000 65536"/>
                  <a:gd name="T16" fmla="*/ 0 60000 65536"/>
                  <a:gd name="T17" fmla="*/ 0 60000 65536"/>
                  <a:gd name="T18" fmla="*/ 0 w 24"/>
                  <a:gd name="T19" fmla="*/ 0 h 15"/>
                  <a:gd name="T20" fmla="*/ 24 w 24"/>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4" h="15">
                    <a:moveTo>
                      <a:pt x="0" y="15"/>
                    </a:moveTo>
                    <a:lnTo>
                      <a:pt x="14" y="0"/>
                    </a:lnTo>
                    <a:lnTo>
                      <a:pt x="24" y="0"/>
                    </a:lnTo>
                    <a:lnTo>
                      <a:pt x="21" y="11"/>
                    </a:lnTo>
                    <a:lnTo>
                      <a:pt x="10" y="11"/>
                    </a:lnTo>
                    <a:lnTo>
                      <a:pt x="0" y="15"/>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78">
                <a:extLst>
                  <a:ext uri="{FF2B5EF4-FFF2-40B4-BE49-F238E27FC236}">
                    <a16:creationId xmlns:a16="http://schemas.microsoft.com/office/drawing/2014/main" id="{0D5319E8-DC06-4B43-9DFA-5C480FE71F23}"/>
                  </a:ext>
                </a:extLst>
              </p:cNvPr>
              <p:cNvSpPr>
                <a:spLocks noChangeArrowheads="1"/>
              </p:cNvSpPr>
              <p:nvPr/>
            </p:nvSpPr>
            <p:spPr bwMode="auto">
              <a:xfrm>
                <a:off x="2906" y="3927"/>
                <a:ext cx="18" cy="9"/>
              </a:xfrm>
              <a:custGeom>
                <a:avLst/>
                <a:gdLst>
                  <a:gd name="T0" fmla="*/ 0 w 21"/>
                  <a:gd name="T1" fmla="*/ 0 h 10"/>
                  <a:gd name="T2" fmla="*/ 3 w 21"/>
                  <a:gd name="T3" fmla="*/ 0 h 10"/>
                  <a:gd name="T4" fmla="*/ 3 w 21"/>
                  <a:gd name="T5" fmla="*/ 5 h 10"/>
                  <a:gd name="T6" fmla="*/ 3 w 21"/>
                  <a:gd name="T7" fmla="*/ 5 h 10"/>
                  <a:gd name="T8" fmla="*/ 0 w 21"/>
                  <a:gd name="T9" fmla="*/ 5 h 10"/>
                  <a:gd name="T10" fmla="*/ 3 w 21"/>
                  <a:gd name="T11" fmla="*/ 5 h 10"/>
                  <a:gd name="T12" fmla="*/ 3 w 21"/>
                  <a:gd name="T13" fmla="*/ 0 h 10"/>
                  <a:gd name="T14" fmla="*/ 0 w 21"/>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0"/>
                  <a:gd name="T26" fmla="*/ 21 w 21"/>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0">
                    <a:moveTo>
                      <a:pt x="0" y="0"/>
                    </a:moveTo>
                    <a:lnTo>
                      <a:pt x="11" y="0"/>
                    </a:lnTo>
                    <a:lnTo>
                      <a:pt x="21" y="7"/>
                    </a:lnTo>
                    <a:lnTo>
                      <a:pt x="11" y="10"/>
                    </a:lnTo>
                    <a:lnTo>
                      <a:pt x="0" y="7"/>
                    </a:lnTo>
                    <a:lnTo>
                      <a:pt x="7" y="7"/>
                    </a:lnTo>
                    <a:lnTo>
                      <a:pt x="11" y="0"/>
                    </a:lnTo>
                    <a:lnTo>
                      <a:pt x="0" y="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79">
                <a:extLst>
                  <a:ext uri="{FF2B5EF4-FFF2-40B4-BE49-F238E27FC236}">
                    <a16:creationId xmlns:a16="http://schemas.microsoft.com/office/drawing/2014/main" id="{B4EB042C-D658-4611-96B8-329A13547FAD}"/>
                  </a:ext>
                </a:extLst>
              </p:cNvPr>
              <p:cNvSpPr>
                <a:spLocks noChangeArrowheads="1"/>
              </p:cNvSpPr>
              <p:nvPr/>
            </p:nvSpPr>
            <p:spPr bwMode="auto">
              <a:xfrm>
                <a:off x="2930" y="3903"/>
                <a:ext cx="31" cy="20"/>
              </a:xfrm>
              <a:custGeom>
                <a:avLst/>
                <a:gdLst>
                  <a:gd name="T0" fmla="*/ 0 w 35"/>
                  <a:gd name="T1" fmla="*/ 10 h 21"/>
                  <a:gd name="T2" fmla="*/ 4 w 35"/>
                  <a:gd name="T3" fmla="*/ 7 h 21"/>
                  <a:gd name="T4" fmla="*/ 5 w 35"/>
                  <a:gd name="T5" fmla="*/ 0 h 21"/>
                  <a:gd name="T6" fmla="*/ 8 w 35"/>
                  <a:gd name="T7" fmla="*/ 10 h 21"/>
                  <a:gd name="T8" fmla="*/ 10 w 35"/>
                  <a:gd name="T9" fmla="*/ 10 h 21"/>
                  <a:gd name="T10" fmla="*/ 11 w 35"/>
                  <a:gd name="T11" fmla="*/ 10 h 21"/>
                  <a:gd name="T12" fmla="*/ 0 w 35"/>
                  <a:gd name="T13" fmla="*/ 10 h 21"/>
                  <a:gd name="T14" fmla="*/ 0 60000 65536"/>
                  <a:gd name="T15" fmla="*/ 0 60000 65536"/>
                  <a:gd name="T16" fmla="*/ 0 60000 65536"/>
                  <a:gd name="T17" fmla="*/ 0 60000 65536"/>
                  <a:gd name="T18" fmla="*/ 0 60000 65536"/>
                  <a:gd name="T19" fmla="*/ 0 60000 65536"/>
                  <a:gd name="T20" fmla="*/ 0 60000 65536"/>
                  <a:gd name="T21" fmla="*/ 0 w 35"/>
                  <a:gd name="T22" fmla="*/ 0 h 21"/>
                  <a:gd name="T23" fmla="*/ 35 w 35"/>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21">
                    <a:moveTo>
                      <a:pt x="0" y="21"/>
                    </a:moveTo>
                    <a:lnTo>
                      <a:pt x="14" y="7"/>
                    </a:lnTo>
                    <a:lnTo>
                      <a:pt x="18" y="0"/>
                    </a:lnTo>
                    <a:lnTo>
                      <a:pt x="25" y="11"/>
                    </a:lnTo>
                    <a:lnTo>
                      <a:pt x="32" y="11"/>
                    </a:lnTo>
                    <a:lnTo>
                      <a:pt x="35" y="11"/>
                    </a:lnTo>
                    <a:lnTo>
                      <a:pt x="0" y="21"/>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80">
                <a:extLst>
                  <a:ext uri="{FF2B5EF4-FFF2-40B4-BE49-F238E27FC236}">
                    <a16:creationId xmlns:a16="http://schemas.microsoft.com/office/drawing/2014/main" id="{E1A03805-9DEC-419D-8D82-524154389133}"/>
                  </a:ext>
                </a:extLst>
              </p:cNvPr>
              <p:cNvSpPr>
                <a:spLocks noChangeArrowheads="1"/>
              </p:cNvSpPr>
              <p:nvPr/>
            </p:nvSpPr>
            <p:spPr bwMode="auto">
              <a:xfrm>
                <a:off x="2728" y="4001"/>
                <a:ext cx="18" cy="16"/>
              </a:xfrm>
              <a:custGeom>
                <a:avLst/>
                <a:gdLst>
                  <a:gd name="T0" fmla="*/ 3 w 21"/>
                  <a:gd name="T1" fmla="*/ 0 h 17"/>
                  <a:gd name="T2" fmla="*/ 3 w 21"/>
                  <a:gd name="T3" fmla="*/ 0 h 17"/>
                  <a:gd name="T4" fmla="*/ 3 w 21"/>
                  <a:gd name="T5" fmla="*/ 3 h 17"/>
                  <a:gd name="T6" fmla="*/ 3 w 21"/>
                  <a:gd name="T7" fmla="*/ 8 h 17"/>
                  <a:gd name="T8" fmla="*/ 3 w 21"/>
                  <a:gd name="T9" fmla="*/ 8 h 17"/>
                  <a:gd name="T10" fmla="*/ 0 w 21"/>
                  <a:gd name="T11" fmla="*/ 8 h 17"/>
                  <a:gd name="T12" fmla="*/ 3 w 21"/>
                  <a:gd name="T13" fmla="*/ 3 h 17"/>
                  <a:gd name="T14" fmla="*/ 3 w 21"/>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7"/>
                  <a:gd name="T26" fmla="*/ 21 w 2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7">
                    <a:moveTo>
                      <a:pt x="18" y="0"/>
                    </a:moveTo>
                    <a:lnTo>
                      <a:pt x="21" y="0"/>
                    </a:lnTo>
                    <a:lnTo>
                      <a:pt x="18" y="3"/>
                    </a:lnTo>
                    <a:lnTo>
                      <a:pt x="14" y="17"/>
                    </a:lnTo>
                    <a:lnTo>
                      <a:pt x="7" y="17"/>
                    </a:lnTo>
                    <a:lnTo>
                      <a:pt x="0" y="14"/>
                    </a:lnTo>
                    <a:lnTo>
                      <a:pt x="4" y="3"/>
                    </a:lnTo>
                    <a:lnTo>
                      <a:pt x="18" y="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81">
                <a:extLst>
                  <a:ext uri="{FF2B5EF4-FFF2-40B4-BE49-F238E27FC236}">
                    <a16:creationId xmlns:a16="http://schemas.microsoft.com/office/drawing/2014/main" id="{FA667270-DEDD-4353-A3F6-AE6EA4FEFAC3}"/>
                  </a:ext>
                </a:extLst>
              </p:cNvPr>
              <p:cNvSpPr>
                <a:spLocks noChangeArrowheads="1"/>
              </p:cNvSpPr>
              <p:nvPr/>
            </p:nvSpPr>
            <p:spPr bwMode="auto">
              <a:xfrm>
                <a:off x="2971" y="3872"/>
                <a:ext cx="34" cy="27"/>
              </a:xfrm>
              <a:custGeom>
                <a:avLst/>
                <a:gdLst>
                  <a:gd name="T0" fmla="*/ 7 w 39"/>
                  <a:gd name="T1" fmla="*/ 0 h 28"/>
                  <a:gd name="T2" fmla="*/ 7 w 39"/>
                  <a:gd name="T3" fmla="*/ 11 h 28"/>
                  <a:gd name="T4" fmla="*/ 5 w 39"/>
                  <a:gd name="T5" fmla="*/ 14 h 28"/>
                  <a:gd name="T6" fmla="*/ 3 w 39"/>
                  <a:gd name="T7" fmla="*/ 14 h 28"/>
                  <a:gd name="T8" fmla="*/ 3 w 39"/>
                  <a:gd name="T9" fmla="*/ 14 h 28"/>
                  <a:gd name="T10" fmla="*/ 3 w 39"/>
                  <a:gd name="T11" fmla="*/ 14 h 28"/>
                  <a:gd name="T12" fmla="*/ 0 w 39"/>
                  <a:gd name="T13" fmla="*/ 14 h 28"/>
                  <a:gd name="T14" fmla="*/ 3 w 39"/>
                  <a:gd name="T15" fmla="*/ 14 h 28"/>
                  <a:gd name="T16" fmla="*/ 4 w 39"/>
                  <a:gd name="T17" fmla="*/ 7 h 28"/>
                  <a:gd name="T18" fmla="*/ 4 w 39"/>
                  <a:gd name="T19" fmla="*/ 0 h 28"/>
                  <a:gd name="T20" fmla="*/ 7 w 39"/>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28"/>
                  <a:gd name="T35" fmla="*/ 39 w 3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28">
                    <a:moveTo>
                      <a:pt x="36" y="0"/>
                    </a:moveTo>
                    <a:lnTo>
                      <a:pt x="39" y="11"/>
                    </a:lnTo>
                    <a:lnTo>
                      <a:pt x="29" y="18"/>
                    </a:lnTo>
                    <a:lnTo>
                      <a:pt x="18" y="22"/>
                    </a:lnTo>
                    <a:lnTo>
                      <a:pt x="11" y="28"/>
                    </a:lnTo>
                    <a:lnTo>
                      <a:pt x="4" y="28"/>
                    </a:lnTo>
                    <a:lnTo>
                      <a:pt x="0" y="22"/>
                    </a:lnTo>
                    <a:lnTo>
                      <a:pt x="11" y="14"/>
                    </a:lnTo>
                    <a:lnTo>
                      <a:pt x="25" y="7"/>
                    </a:lnTo>
                    <a:lnTo>
                      <a:pt x="25" y="0"/>
                    </a:lnTo>
                    <a:lnTo>
                      <a:pt x="36" y="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82">
                <a:extLst>
                  <a:ext uri="{FF2B5EF4-FFF2-40B4-BE49-F238E27FC236}">
                    <a16:creationId xmlns:a16="http://schemas.microsoft.com/office/drawing/2014/main" id="{BF5C75DE-E00B-4526-8C35-CFD327F534CB}"/>
                  </a:ext>
                </a:extLst>
              </p:cNvPr>
              <p:cNvSpPr>
                <a:spLocks noChangeArrowheads="1"/>
              </p:cNvSpPr>
              <p:nvPr/>
            </p:nvSpPr>
            <p:spPr bwMode="auto">
              <a:xfrm>
                <a:off x="3166" y="3584"/>
                <a:ext cx="11" cy="23"/>
              </a:xfrm>
              <a:custGeom>
                <a:avLst/>
                <a:gdLst>
                  <a:gd name="T0" fmla="*/ 3 w 13"/>
                  <a:gd name="T1" fmla="*/ 0 h 25"/>
                  <a:gd name="T2" fmla="*/ 3 w 13"/>
                  <a:gd name="T3" fmla="*/ 0 h 25"/>
                  <a:gd name="T4" fmla="*/ 3 w 13"/>
                  <a:gd name="T5" fmla="*/ 6 h 25"/>
                  <a:gd name="T6" fmla="*/ 3 w 13"/>
                  <a:gd name="T7" fmla="*/ 6 h 25"/>
                  <a:gd name="T8" fmla="*/ 3 w 13"/>
                  <a:gd name="T9" fmla="*/ 6 h 25"/>
                  <a:gd name="T10" fmla="*/ 3 w 13"/>
                  <a:gd name="T11" fmla="*/ 6 h 25"/>
                  <a:gd name="T12" fmla="*/ 3 w 13"/>
                  <a:gd name="T13" fmla="*/ 6 h 25"/>
                  <a:gd name="T14" fmla="*/ 0 w 13"/>
                  <a:gd name="T15" fmla="*/ 6 h 25"/>
                  <a:gd name="T16" fmla="*/ 3 w 13"/>
                  <a:gd name="T17" fmla="*/ 0 h 25"/>
                  <a:gd name="T18" fmla="*/ 3 w 13"/>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5"/>
                  <a:gd name="T32" fmla="*/ 13 w 1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5">
                    <a:moveTo>
                      <a:pt x="7" y="0"/>
                    </a:moveTo>
                    <a:lnTo>
                      <a:pt x="11" y="0"/>
                    </a:lnTo>
                    <a:lnTo>
                      <a:pt x="11" y="9"/>
                    </a:lnTo>
                    <a:lnTo>
                      <a:pt x="13" y="16"/>
                    </a:lnTo>
                    <a:lnTo>
                      <a:pt x="7" y="25"/>
                    </a:lnTo>
                    <a:lnTo>
                      <a:pt x="2" y="21"/>
                    </a:lnTo>
                    <a:lnTo>
                      <a:pt x="4" y="16"/>
                    </a:lnTo>
                    <a:lnTo>
                      <a:pt x="0" y="11"/>
                    </a:lnTo>
                    <a:lnTo>
                      <a:pt x="2" y="0"/>
                    </a:lnTo>
                    <a:lnTo>
                      <a:pt x="7" y="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Line 83">
                <a:extLst>
                  <a:ext uri="{FF2B5EF4-FFF2-40B4-BE49-F238E27FC236}">
                    <a16:creationId xmlns:a16="http://schemas.microsoft.com/office/drawing/2014/main" id="{4CD1434E-FB28-465A-AC4D-2A35B112E4B7}"/>
                  </a:ext>
                </a:extLst>
              </p:cNvPr>
              <p:cNvSpPr>
                <a:spLocks noChangeShapeType="1"/>
              </p:cNvSpPr>
              <p:nvPr/>
            </p:nvSpPr>
            <p:spPr bwMode="auto">
              <a:xfrm flipV="1">
                <a:off x="2993" y="2900"/>
                <a:ext cx="201" cy="8"/>
              </a:xfrm>
              <a:prstGeom prst="line">
                <a:avLst/>
              </a:prstGeom>
              <a:noFill/>
              <a:ln w="22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1" name="Picture 10">
              <a:extLst>
                <a:ext uri="{FF2B5EF4-FFF2-40B4-BE49-F238E27FC236}">
                  <a16:creationId xmlns:a16="http://schemas.microsoft.com/office/drawing/2014/main" id="{09068EBC-0538-424B-9ED7-4C969C22D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286" y="1962351"/>
              <a:ext cx="768936" cy="1839211"/>
            </a:xfrm>
            <a:prstGeom prst="rect">
              <a:avLst/>
            </a:prstGeom>
          </p:spPr>
        </p:pic>
      </p:grpSp>
    </p:spTree>
    <p:extLst>
      <p:ext uri="{BB962C8B-B14F-4D97-AF65-F5344CB8AC3E}">
        <p14:creationId xmlns:p14="http://schemas.microsoft.com/office/powerpoint/2010/main" val="126647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19C7AD-E0EB-C643-64F6-B6A5AAADC6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439A4-01CB-27C6-26CD-C477FBBDB8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73C07D-C0E9-6A86-1353-54A5AAE4D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A57850D-2AED-4976-AC89-04989929C63F}" type="datetimeFigureOut">
              <a:rPr lang="en-US" smtClean="0"/>
              <a:t>1/19/2023</a:t>
            </a:fld>
            <a:endParaRPr lang="en-US"/>
          </a:p>
        </p:txBody>
      </p:sp>
      <p:sp>
        <p:nvSpPr>
          <p:cNvPr id="5" name="Footer Placeholder 4">
            <a:extLst>
              <a:ext uri="{FF2B5EF4-FFF2-40B4-BE49-F238E27FC236}">
                <a16:creationId xmlns:a16="http://schemas.microsoft.com/office/drawing/2014/main" id="{B50AA06B-7024-46DC-DC79-3655C1F6E4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08F8D3B2-48CB-D6D6-D138-D6B976414B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5BFA7EA-CC3E-45CC-8DD6-D2E5FEF00BEB}" type="slidenum">
              <a:rPr lang="en-US" smtClean="0"/>
              <a:t>‹#›</a:t>
            </a:fld>
            <a:endParaRPr lang="en-US"/>
          </a:p>
        </p:txBody>
      </p:sp>
    </p:spTree>
    <p:extLst>
      <p:ext uri="{BB962C8B-B14F-4D97-AF65-F5344CB8AC3E}">
        <p14:creationId xmlns:p14="http://schemas.microsoft.com/office/powerpoint/2010/main" val="2618551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hyperlink" Target="https://knowyourhivstatus.com/" TargetMode="External"/><Relationship Id="rId3" Type="http://schemas.openxmlformats.org/officeDocument/2006/relationships/image" Target="../media/image43.png"/><Relationship Id="rId7" Type="http://schemas.openxmlformats.org/officeDocument/2006/relationships/hyperlink" Target="https://www.hiv.gov/hiv-basics/overview/about-hiv-and-aids/who-is-at-risk-for-hiv" TargetMode="External"/><Relationship Id="rId12" Type="http://schemas.openxmlformats.org/officeDocument/2006/relationships/hyperlink" Target="mailto:DiseaseControl@flhealth.gov"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46.png"/><Relationship Id="rId11" Type="http://schemas.openxmlformats.org/officeDocument/2006/relationships/hyperlink" Target="http://www.floridahealth.gov/diseases-and-conditions/aids/" TargetMode="External"/><Relationship Id="rId5" Type="http://schemas.openxmlformats.org/officeDocument/2006/relationships/image" Target="../media/image45.png"/><Relationship Id="rId10" Type="http://schemas.openxmlformats.org/officeDocument/2006/relationships/hyperlink" Target="https://preplocator.org/" TargetMode="External"/><Relationship Id="rId4" Type="http://schemas.openxmlformats.org/officeDocument/2006/relationships/image" Target="../media/image44.png"/><Relationship Id="rId9" Type="http://schemas.openxmlformats.org/officeDocument/2006/relationships/hyperlink" Target="https://www.flrules.org/gateway/RuleNo.asp?id=64D-3.042"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hyperlink" Target="http://floridaaids.org/" TargetMode="External"/><Relationship Id="rId1" Type="http://schemas.openxmlformats.org/officeDocument/2006/relationships/slideLayout" Target="../slideLayouts/slideLayout7.xml"/><Relationship Id="rId5" Type="http://schemas.openxmlformats.org/officeDocument/2006/relationships/hyperlink" Target="https://www.census.gov/" TargetMode="External"/><Relationship Id="rId4" Type="http://schemas.openxmlformats.org/officeDocument/2006/relationships/hyperlink" Target="https://www.cdc.gov/mmwr/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mailto:Chandrea.Carter@flheatlh.gov"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flhealthcharts.com/charts/CommunicableDiseases/default.aspx"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8171-C063-418F-B60F-F7334595C7C6}"/>
              </a:ext>
            </a:extLst>
          </p:cNvPr>
          <p:cNvSpPr>
            <a:spLocks noGrp="1"/>
          </p:cNvSpPr>
          <p:nvPr>
            <p:ph type="ctrTitle"/>
          </p:nvPr>
        </p:nvSpPr>
        <p:spPr/>
        <p:txBody>
          <a:bodyPr>
            <a:normAutofit/>
          </a:bodyPr>
          <a:lstStyle/>
          <a:p>
            <a:r>
              <a:rPr lang="en-US" sz="4800" dirty="0"/>
              <a:t>HIV/AIDS Epidemiology In Area 4, 2021</a:t>
            </a:r>
          </a:p>
        </p:txBody>
      </p:sp>
      <p:sp>
        <p:nvSpPr>
          <p:cNvPr id="3" name="Subtitle 2">
            <a:extLst>
              <a:ext uri="{FF2B5EF4-FFF2-40B4-BE49-F238E27FC236}">
                <a16:creationId xmlns:a16="http://schemas.microsoft.com/office/drawing/2014/main" id="{02E6E510-63B2-47AA-A36E-F8E334F77CF0}"/>
              </a:ext>
            </a:extLst>
          </p:cNvPr>
          <p:cNvSpPr>
            <a:spLocks noGrp="1"/>
          </p:cNvSpPr>
          <p:nvPr>
            <p:ph type="subTitle" idx="1"/>
          </p:nvPr>
        </p:nvSpPr>
        <p:spPr>
          <a:xfrm>
            <a:off x="5856290" y="1855027"/>
            <a:ext cx="6618514" cy="1798420"/>
          </a:xfrm>
        </p:spPr>
        <p:txBody>
          <a:bodyPr>
            <a:noAutofit/>
          </a:bodyPr>
          <a:lstStyle/>
          <a:p>
            <a:pPr algn="l"/>
            <a:r>
              <a:rPr lang="en-US" sz="3200" dirty="0"/>
              <a:t>Paula Burns</a:t>
            </a:r>
          </a:p>
          <a:p>
            <a:pPr algn="l"/>
            <a:r>
              <a:rPr lang="en-US" sz="3200" dirty="0"/>
              <a:t>HIV/AIDS Program Coordinator</a:t>
            </a:r>
          </a:p>
          <a:p>
            <a:pPr algn="l"/>
            <a:r>
              <a:rPr lang="en-US" sz="3200" dirty="0"/>
              <a:t>Florida Department of Health</a:t>
            </a:r>
          </a:p>
        </p:txBody>
      </p:sp>
      <p:sp>
        <p:nvSpPr>
          <p:cNvPr id="4" name="Rectangle 3">
            <a:extLst>
              <a:ext uri="{FF2B5EF4-FFF2-40B4-BE49-F238E27FC236}">
                <a16:creationId xmlns:a16="http://schemas.microsoft.com/office/drawing/2014/main" id="{E062FE3D-8754-4ED0-BCE7-87D9D383A8E1}"/>
              </a:ext>
            </a:extLst>
          </p:cNvPr>
          <p:cNvSpPr/>
          <p:nvPr/>
        </p:nvSpPr>
        <p:spPr>
          <a:xfrm>
            <a:off x="9865722" y="6488668"/>
            <a:ext cx="2326278"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Data as of 6/30/2022</a:t>
            </a:r>
            <a:endParaRPr lang="en-US" dirty="0"/>
          </a:p>
        </p:txBody>
      </p:sp>
    </p:spTree>
    <p:extLst>
      <p:ext uri="{BB962C8B-B14F-4D97-AF65-F5344CB8AC3E}">
        <p14:creationId xmlns:p14="http://schemas.microsoft.com/office/powerpoint/2010/main" val="429401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rmAutofit lnSpcReduction="10000"/>
          </a:bodyPr>
          <a:lstStyle/>
          <a:p>
            <a:pPr marL="0" indent="0" defTabSz="457200">
              <a:lnSpc>
                <a:spcPct val="100000"/>
              </a:lnSpc>
              <a:spcBef>
                <a:spcPts val="0"/>
              </a:spcBef>
              <a:buClr>
                <a:srgbClr val="FF78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dirty="0">
              <a:solidFill>
                <a:prstClr val="black"/>
              </a:solidFill>
              <a:latin typeface="Arial" charset="0"/>
              <a:ea typeface="SimSun" pitchFamily="2" charset="-122"/>
            </a:endParaRPr>
          </a:p>
          <a:p>
            <a:pPr marL="341313" lvl="0" indent="-341313" defTabSz="457200">
              <a:lnSpc>
                <a:spcPct val="100000"/>
              </a:lnSpc>
              <a:spcBef>
                <a:spcPts val="0"/>
              </a:spcBef>
              <a:spcAft>
                <a:spcPts val="1200"/>
              </a:spcAft>
              <a:buClr>
                <a:srgbClr val="FF7800"/>
              </a:buClr>
              <a:buSzPct val="100000"/>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Adult diagnoses represent people ages 13 years and older; pediatric diagnoses represent people under the age of 13 years.  </a:t>
            </a:r>
          </a:p>
          <a:p>
            <a:pPr lvl="2" defTabSz="457200">
              <a:lnSpc>
                <a:spcPct val="100000"/>
              </a:lnSpc>
              <a:spcBef>
                <a:spcPts val="0"/>
              </a:spcBef>
              <a:spcAft>
                <a:spcPts val="1200"/>
              </a:spcAft>
              <a:buClr>
                <a:srgbClr val="FF78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For data by year of diagnosis, age is by age at diagnosis.  </a:t>
            </a:r>
          </a:p>
          <a:p>
            <a:pPr lvl="2" defTabSz="457200">
              <a:lnSpc>
                <a:spcPct val="100000"/>
              </a:lnSpc>
              <a:spcBef>
                <a:spcPts val="0"/>
              </a:spcBef>
              <a:spcAft>
                <a:spcPts val="1200"/>
              </a:spcAft>
              <a:buClr>
                <a:srgbClr val="FF78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For prevalence data, age is by current age at the end of the most recent calendar year, regardless of age at diagnosis.</a:t>
            </a:r>
            <a:br>
              <a:rPr lang="en-US" altLang="en-US" sz="3200" dirty="0">
                <a:solidFill>
                  <a:prstClr val="black"/>
                </a:solidFill>
                <a:latin typeface="Arial" charset="0"/>
                <a:ea typeface="SimSun" pitchFamily="2" charset="-122"/>
              </a:rPr>
            </a:br>
            <a:endParaRPr lang="en-US" altLang="en-US" sz="3200" dirty="0">
              <a:solidFill>
                <a:prstClr val="black"/>
              </a:solidFill>
              <a:latin typeface="Arial" charset="0"/>
              <a:ea typeface="SimSun" pitchFamily="2" charset="-122"/>
            </a:endParaRP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Technical Notes, continued</a:t>
            </a:r>
            <a:endParaRPr lang="en-US" b="1" dirty="0"/>
          </a:p>
        </p:txBody>
      </p:sp>
    </p:spTree>
    <p:extLst>
      <p:ext uri="{BB962C8B-B14F-4D97-AF65-F5344CB8AC3E}">
        <p14:creationId xmlns:p14="http://schemas.microsoft.com/office/powerpoint/2010/main" val="14816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rmAutofit/>
          </a:bodyPr>
          <a:lstStyle/>
          <a:p>
            <a:pPr marL="341313" lvl="0" indent="-341313" defTabSz="457200">
              <a:lnSpc>
                <a:spcPct val="100000"/>
              </a:lnSpc>
              <a:spcBef>
                <a:spcPts val="0"/>
              </a:spcBef>
              <a:buClr>
                <a:srgbClr val="FF7800"/>
              </a:buClr>
              <a:buSzPct val="100000"/>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Unless noted, White and Black people are non-Hispanic/Latino, and Other (which may be omitted in some graphs due to small numbers) represents American Indian/Alaska Native, Asian/Pacific Islander or multi-racial.</a:t>
            </a:r>
            <a:br>
              <a:rPr lang="en-US" altLang="en-US" sz="3200" dirty="0">
                <a:solidFill>
                  <a:prstClr val="black"/>
                </a:solidFill>
                <a:latin typeface="Arial" charset="0"/>
                <a:ea typeface="SimSun" pitchFamily="2" charset="-122"/>
              </a:rPr>
            </a:br>
            <a:endParaRPr lang="en-US" altLang="en-US" sz="3200" dirty="0">
              <a:solidFill>
                <a:prstClr val="black"/>
              </a:solidFill>
              <a:latin typeface="Arial" charset="0"/>
              <a:ea typeface="SimSun" pitchFamily="2" charset="-122"/>
            </a:endParaRPr>
          </a:p>
          <a:p>
            <a:pPr marL="341313" lvl="0" indent="-341313" defTabSz="457200">
              <a:lnSpc>
                <a:spcPct val="100000"/>
              </a:lnSpc>
              <a:spcBef>
                <a:spcPts val="0"/>
              </a:spcBef>
              <a:spcAft>
                <a:spcPts val="600"/>
              </a:spcAft>
              <a:buClr>
                <a:srgbClr val="FF7800"/>
              </a:buClr>
              <a:buSzPct val="100000"/>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Transgender people include:</a:t>
            </a:r>
          </a:p>
          <a:p>
            <a:pPr lvl="2" defTabSz="457200">
              <a:lnSpc>
                <a:spcPct val="100000"/>
              </a:lnSpc>
              <a:spcBef>
                <a:spcPts val="0"/>
              </a:spcBef>
              <a:spcAft>
                <a:spcPts val="600"/>
              </a:spcAft>
              <a:buClr>
                <a:srgbClr val="FF78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Transgender women (assigned male at birth).</a:t>
            </a:r>
          </a:p>
          <a:p>
            <a:pPr lvl="2" defTabSz="457200">
              <a:lnSpc>
                <a:spcPct val="100000"/>
              </a:lnSpc>
              <a:spcBef>
                <a:spcPts val="0"/>
              </a:spcBef>
              <a:spcAft>
                <a:spcPts val="600"/>
              </a:spcAft>
              <a:buClr>
                <a:srgbClr val="FF78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Transgender men (assigned female at birth).</a:t>
            </a: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Technical Notes, continued</a:t>
            </a:r>
            <a:endParaRPr lang="en-US" b="1" dirty="0"/>
          </a:p>
        </p:txBody>
      </p:sp>
    </p:spTree>
    <p:extLst>
      <p:ext uri="{BB962C8B-B14F-4D97-AF65-F5344CB8AC3E}">
        <p14:creationId xmlns:p14="http://schemas.microsoft.com/office/powerpoint/2010/main" val="673315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lstStyle/>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b="1">
              <a:solidFill>
                <a:srgbClr val="000000"/>
              </a:solidFill>
              <a:latin typeface="Arial" charset="0"/>
              <a:ea typeface="SimSun" pitchFamily="2" charset="-122"/>
              <a:cs typeface="Times New Roman" pitchFamily="18" charset="0"/>
            </a:endParaRPr>
          </a:p>
          <a:p>
            <a:pPr marL="457200" lvl="0" indent="-457200">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b="1">
                <a:solidFill>
                  <a:srgbClr val="000000"/>
                </a:solidFill>
                <a:latin typeface="Arial" charset="0"/>
                <a:ea typeface="SimSun" pitchFamily="2" charset="-122"/>
                <a:cs typeface="Times New Roman" pitchFamily="18" charset="0"/>
              </a:rPr>
              <a:t>MMSC:</a:t>
            </a:r>
            <a:r>
              <a:rPr lang="en-US" altLang="en-US" sz="3200">
                <a:solidFill>
                  <a:srgbClr val="000000"/>
                </a:solidFill>
                <a:latin typeface="Arial" charset="0"/>
                <a:ea typeface="SimSun" pitchFamily="2" charset="-122"/>
                <a:cs typeface="Times New Roman" pitchFamily="18" charset="0"/>
              </a:rPr>
              <a:t> M</a:t>
            </a:r>
            <a:r>
              <a:rPr lang="en-US" altLang="en-US" sz="3200">
                <a:solidFill>
                  <a:prstClr val="black"/>
                </a:solidFill>
                <a:latin typeface="Arial" charset="0"/>
                <a:ea typeface="SimSun" pitchFamily="2" charset="-122"/>
                <a:cs typeface="Times New Roman" pitchFamily="18" charset="0"/>
              </a:rPr>
              <a:t>ale-to-male sexual contact; these data exclude transgender persons. </a:t>
            </a:r>
            <a:br>
              <a:rPr lang="en-US" altLang="en-US" sz="3200">
                <a:solidFill>
                  <a:prstClr val="black"/>
                </a:solidFill>
                <a:latin typeface="Arial" charset="0"/>
                <a:ea typeface="SimSun" pitchFamily="2" charset="-122"/>
                <a:cs typeface="Times New Roman" pitchFamily="18" charset="0"/>
              </a:rPr>
            </a:br>
            <a:endParaRPr lang="en-US" altLang="en-US" sz="3200">
              <a:solidFill>
                <a:srgbClr val="000000"/>
              </a:solidFill>
              <a:latin typeface="Arial" charset="0"/>
              <a:ea typeface="SimSun" pitchFamily="2" charset="-122"/>
              <a:cs typeface="Times New Roman" pitchFamily="18" charset="0"/>
            </a:endParaRPr>
          </a:p>
          <a:p>
            <a:pPr marL="457200" lvl="0" indent="-457200">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b="1">
                <a:solidFill>
                  <a:srgbClr val="000000"/>
                </a:solidFill>
                <a:latin typeface="Arial" charset="0"/>
                <a:ea typeface="SimSun" pitchFamily="2" charset="-122"/>
                <a:cs typeface="Times New Roman" pitchFamily="18" charset="0"/>
              </a:rPr>
              <a:t>IDU: </a:t>
            </a:r>
            <a:r>
              <a:rPr lang="en-US" altLang="en-US" sz="3200">
                <a:solidFill>
                  <a:srgbClr val="000000"/>
                </a:solidFill>
                <a:latin typeface="Arial" charset="0"/>
                <a:ea typeface="SimSun" pitchFamily="2" charset="-122"/>
                <a:cs typeface="Times New Roman" pitchFamily="18" charset="0"/>
              </a:rPr>
              <a:t>Injection drug use.</a:t>
            </a:r>
            <a:br>
              <a:rPr lang="en-US" altLang="en-US" sz="3200">
                <a:solidFill>
                  <a:srgbClr val="000000"/>
                </a:solidFill>
                <a:latin typeface="Arial" charset="0"/>
                <a:ea typeface="SimSun" pitchFamily="2" charset="-122"/>
                <a:cs typeface="Times New Roman" pitchFamily="18" charset="0"/>
              </a:rPr>
            </a:br>
            <a:endParaRPr lang="en-US" altLang="en-US" sz="3200">
              <a:solidFill>
                <a:srgbClr val="000000"/>
              </a:solidFill>
              <a:latin typeface="Arial" charset="0"/>
              <a:ea typeface="SimSun" pitchFamily="2" charset="-122"/>
              <a:cs typeface="Times New Roman" pitchFamily="18" charset="0"/>
            </a:endParaRPr>
          </a:p>
          <a:p>
            <a:pPr marL="457200" lvl="0" indent="-457200">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b="1">
                <a:solidFill>
                  <a:srgbClr val="000000"/>
                </a:solidFill>
                <a:latin typeface="Arial" charset="0"/>
                <a:ea typeface="SimSun" pitchFamily="2" charset="-122"/>
                <a:cs typeface="Times New Roman" pitchFamily="18" charset="0"/>
              </a:rPr>
              <a:t>MMSC/IDU: </a:t>
            </a:r>
            <a:r>
              <a:rPr lang="en-US" altLang="en-US" sz="3200">
                <a:solidFill>
                  <a:srgbClr val="000000"/>
                </a:solidFill>
                <a:latin typeface="Arial" charset="0"/>
                <a:ea typeface="SimSun" pitchFamily="2" charset="-122"/>
                <a:cs typeface="Times New Roman" pitchFamily="18" charset="0"/>
              </a:rPr>
              <a:t>Male-to-male sexual contact and injection drug use</a:t>
            </a:r>
            <a:r>
              <a:rPr lang="en-US" altLang="en-US" sz="3200">
                <a:solidFill>
                  <a:prstClr val="black"/>
                </a:solidFill>
                <a:latin typeface="Arial" charset="0"/>
                <a:ea typeface="SimSun" pitchFamily="2" charset="-122"/>
                <a:cs typeface="Times New Roman" pitchFamily="18" charset="0"/>
              </a:rPr>
              <a:t>; these data exclude transgender persons.</a:t>
            </a:r>
            <a:br>
              <a:rPr lang="en-US" altLang="en-US" sz="3200">
                <a:solidFill>
                  <a:prstClr val="black"/>
                </a:solidFill>
                <a:latin typeface="Arial" charset="0"/>
                <a:ea typeface="SimSun" pitchFamily="2" charset="-122"/>
                <a:cs typeface="Times New Roman" pitchFamily="18" charset="0"/>
              </a:rPr>
            </a:br>
            <a:endParaRPr lang="en-US" altLang="en-US" sz="3200">
              <a:solidFill>
                <a:srgbClr val="000000"/>
              </a:solidFill>
              <a:latin typeface="Arial" charset="0"/>
              <a:ea typeface="SimSun" pitchFamily="2" charset="-122"/>
              <a:cs typeface="Times New Roman" pitchFamily="18" charset="0"/>
            </a:endParaRPr>
          </a:p>
          <a:p>
            <a:pPr marL="457200" lvl="0" indent="-457200">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b="1">
                <a:solidFill>
                  <a:srgbClr val="000000"/>
                </a:solidFill>
                <a:latin typeface="Arial" charset="0"/>
                <a:ea typeface="SimSun" pitchFamily="2" charset="-122"/>
                <a:cs typeface="Times New Roman" pitchFamily="18" charset="0"/>
              </a:rPr>
              <a:t>Transgender Sexual Contact: </a:t>
            </a:r>
            <a:r>
              <a:rPr lang="en-US" altLang="en-US" sz="3200">
                <a:solidFill>
                  <a:srgbClr val="000000"/>
                </a:solidFill>
                <a:latin typeface="Arial" charset="0"/>
                <a:ea typeface="SimSun" pitchFamily="2" charset="-122"/>
                <a:cs typeface="Times New Roman" pitchFamily="18" charset="0"/>
              </a:rPr>
              <a:t>Sexual contact resulting in a transgender person acquiring HIV.</a:t>
            </a:r>
            <a:endParaRPr lang="en-US" sz="32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sz="3600" b="1" dirty="0">
                <a:latin typeface="Arial" panose="020B0604020202020204" pitchFamily="34" charset="0"/>
                <a:cs typeface="Arial" panose="020B0604020202020204" pitchFamily="34" charset="0"/>
              </a:rPr>
              <a:t>Definitions of Mode of Exposure Categories</a:t>
            </a:r>
          </a:p>
        </p:txBody>
      </p:sp>
    </p:spTree>
    <p:extLst>
      <p:ext uri="{BB962C8B-B14F-4D97-AF65-F5344CB8AC3E}">
        <p14:creationId xmlns:p14="http://schemas.microsoft.com/office/powerpoint/2010/main" val="24144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a:xfrm>
            <a:off x="838200" y="1225296"/>
            <a:ext cx="10515600" cy="4870152"/>
          </a:xfrm>
        </p:spPr>
        <p:txBody>
          <a:bodyPr>
            <a:normAutofit/>
          </a:bodyPr>
          <a:lstStyle/>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b="1" dirty="0">
              <a:solidFill>
                <a:srgbClr val="000000"/>
              </a:solidFill>
              <a:latin typeface="Arial" charset="0"/>
              <a:ea typeface="SimSun" pitchFamily="2" charset="-122"/>
              <a:cs typeface="Times New Roman" pitchFamily="18" charset="0"/>
            </a:endParaRPr>
          </a:p>
          <a:p>
            <a:pPr marL="457200" lvl="0" indent="-457200">
              <a:lnSpc>
                <a:spcPct val="100000"/>
              </a:lnSpc>
              <a:spcBef>
                <a:spcPts val="0"/>
              </a:spcBef>
              <a:spcAft>
                <a:spcPts val="2400"/>
              </a:spcAft>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b="1" dirty="0">
                <a:solidFill>
                  <a:srgbClr val="000000"/>
                </a:solidFill>
                <a:latin typeface="Arial" charset="0"/>
                <a:ea typeface="SimSun" pitchFamily="2" charset="-122"/>
                <a:cs typeface="Times New Roman" pitchFamily="18" charset="0"/>
              </a:rPr>
              <a:t>Heterosexual: </a:t>
            </a:r>
            <a:r>
              <a:rPr lang="en-US" altLang="en-US" sz="3200" dirty="0">
                <a:solidFill>
                  <a:srgbClr val="000000"/>
                </a:solidFill>
                <a:latin typeface="Arial" charset="0"/>
                <a:ea typeface="SimSun" pitchFamily="2" charset="-122"/>
                <a:cs typeface="Times New Roman" pitchFamily="18" charset="0"/>
              </a:rPr>
              <a:t>Heterosexual contact with person(s) who received an HIV diagnosis or had a known HIV risk</a:t>
            </a:r>
            <a:r>
              <a:rPr lang="en-US" altLang="en-US" sz="3200" dirty="0">
                <a:solidFill>
                  <a:prstClr val="black"/>
                </a:solidFill>
                <a:latin typeface="Arial" charset="0"/>
                <a:ea typeface="SimSun" pitchFamily="2" charset="-122"/>
                <a:cs typeface="Times New Roman" pitchFamily="18" charset="0"/>
              </a:rPr>
              <a:t>; these data exclude transgender persons.</a:t>
            </a:r>
            <a:endParaRPr lang="en-US" altLang="en-US" sz="3200" dirty="0">
              <a:solidFill>
                <a:srgbClr val="000000"/>
              </a:solidFill>
              <a:latin typeface="Arial" charset="0"/>
              <a:ea typeface="SimSun" pitchFamily="2" charset="-122"/>
              <a:cs typeface="Times New Roman" pitchFamily="18" charset="0"/>
            </a:endParaRPr>
          </a:p>
          <a:p>
            <a:pPr marL="457200" lvl="0" indent="-457200">
              <a:lnSpc>
                <a:spcPct val="100000"/>
              </a:lnSpc>
              <a:spcBef>
                <a:spcPts val="0"/>
              </a:spcBef>
              <a:spcAft>
                <a:spcPts val="2400"/>
              </a:spcAft>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b="1" dirty="0">
                <a:solidFill>
                  <a:srgbClr val="000000"/>
                </a:solidFill>
                <a:latin typeface="Arial" charset="0"/>
                <a:ea typeface="SimSun" pitchFamily="2" charset="-122"/>
                <a:cs typeface="Times New Roman" pitchFamily="18" charset="0"/>
              </a:rPr>
              <a:t>Other Risk</a:t>
            </a:r>
            <a:r>
              <a:rPr lang="en-US" altLang="en-US" sz="3200" dirty="0">
                <a:solidFill>
                  <a:srgbClr val="000000"/>
                </a:solidFill>
                <a:latin typeface="Arial" charset="0"/>
                <a:ea typeface="SimSun" pitchFamily="2" charset="-122"/>
                <a:cs typeface="Times New Roman" pitchFamily="18" charset="0"/>
              </a:rPr>
              <a:t>: Includes recipients of clotting factor for hemophilia or other coagulation disorders, recipients of HIV-infected blood or blood components other than clotting factor or of HIV-infected tissue, perinatal and other pediatric risks, or other confirmed risks</a:t>
            </a:r>
            <a:r>
              <a:rPr lang="en-US" altLang="en-US" sz="3200" dirty="0">
                <a:solidFill>
                  <a:prstClr val="black"/>
                </a:solidFill>
                <a:latin typeface="Arial" charset="0"/>
                <a:ea typeface="SimSun" pitchFamily="2" charset="-122"/>
              </a:rPr>
              <a:t>.</a:t>
            </a: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sz="3200" b="1" dirty="0">
                <a:latin typeface="Arial" panose="020B0604020202020204" pitchFamily="34" charset="0"/>
                <a:cs typeface="Arial" panose="020B0604020202020204" pitchFamily="34" charset="0"/>
              </a:rPr>
              <a:t>Definitions of Mode of Exposure Categories, continued</a:t>
            </a:r>
          </a:p>
        </p:txBody>
      </p:sp>
    </p:spTree>
    <p:extLst>
      <p:ext uri="{BB962C8B-B14F-4D97-AF65-F5344CB8AC3E}">
        <p14:creationId xmlns:p14="http://schemas.microsoft.com/office/powerpoint/2010/main" val="2714674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Autofit/>
          </a:bodyPr>
          <a:lstStyle/>
          <a:p>
            <a:pPr marL="341313" lvl="0" indent="-341313">
              <a:lnSpc>
                <a:spcPct val="11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latin typeface="Arial" panose="020B0604020202020204" pitchFamily="34" charset="0"/>
                <a:cs typeface="Arial" panose="020B0604020202020204" pitchFamily="34" charset="0"/>
              </a:rPr>
              <a:t>Implement routine HIV and STI screening in health care settings and priority testing in non-health care settings.</a:t>
            </a:r>
          </a:p>
          <a:p>
            <a:pPr marL="341313" lvl="0" indent="-341313">
              <a:lnSpc>
                <a:spcPct val="11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000000"/>
              </a:solidFill>
              <a:latin typeface="Arial" panose="020B0604020202020204" pitchFamily="34" charset="0"/>
              <a:cs typeface="Arial" panose="020B0604020202020204" pitchFamily="34" charset="0"/>
            </a:endParaRPr>
          </a:p>
          <a:p>
            <a:pPr marL="341313" lvl="0" indent="-341313">
              <a:lnSpc>
                <a:spcPct val="11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latin typeface="Arial" panose="020B0604020202020204" pitchFamily="34" charset="0"/>
                <a:cs typeface="Arial" panose="020B0604020202020204" pitchFamily="34" charset="0"/>
              </a:rPr>
              <a:t>Provide rapid access to treatment and ensure retention in care (Test and Treat).</a:t>
            </a:r>
            <a:br>
              <a:rPr lang="en-US" dirty="0">
                <a:solidFill>
                  <a:srgbClr val="000000"/>
                </a:solidFill>
                <a:latin typeface="Arial" panose="020B0604020202020204" pitchFamily="34" charset="0"/>
                <a:cs typeface="Arial" panose="020B0604020202020204" pitchFamily="34" charset="0"/>
              </a:rPr>
            </a:br>
            <a:endParaRPr lang="en-US" dirty="0">
              <a:solidFill>
                <a:srgbClr val="000000"/>
              </a:solidFill>
              <a:latin typeface="Arial" panose="020B0604020202020204" pitchFamily="34" charset="0"/>
              <a:cs typeface="Arial" panose="020B0604020202020204" pitchFamily="34" charset="0"/>
            </a:endParaRPr>
          </a:p>
          <a:p>
            <a:pPr marL="341313" lvl="0" indent="-341313">
              <a:lnSpc>
                <a:spcPct val="11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latin typeface="Arial" panose="020B0604020202020204" pitchFamily="34" charset="0"/>
                <a:cs typeface="Arial" panose="020B0604020202020204" pitchFamily="34" charset="0"/>
              </a:rPr>
              <a:t>Improve and promote access to antiretroviral </a:t>
            </a:r>
            <a:r>
              <a:rPr lang="en-US" dirty="0" err="1">
                <a:solidFill>
                  <a:srgbClr val="000000"/>
                </a:solidFill>
                <a:latin typeface="Arial" panose="020B0604020202020204" pitchFamily="34" charset="0"/>
                <a:cs typeface="Arial" panose="020B0604020202020204" pitchFamily="34" charset="0"/>
              </a:rPr>
              <a:t>PrEP</a:t>
            </a:r>
            <a:r>
              <a:rPr lang="en-US" dirty="0">
                <a:solidFill>
                  <a:srgbClr val="000000"/>
                </a:solidFill>
                <a:latin typeface="Arial" panose="020B0604020202020204" pitchFamily="34" charset="0"/>
                <a:cs typeface="Arial" panose="020B0604020202020204" pitchFamily="34" charset="0"/>
              </a:rPr>
              <a:t> and </a:t>
            </a:r>
            <a:r>
              <a:rPr lang="en-US" dirty="0" err="1">
                <a:solidFill>
                  <a:srgbClr val="000000"/>
                </a:solidFill>
                <a:latin typeface="Arial" panose="020B0604020202020204" pitchFamily="34" charset="0"/>
                <a:cs typeface="Arial" panose="020B0604020202020204" pitchFamily="34" charset="0"/>
              </a:rPr>
              <a:t>nPEP</a:t>
            </a:r>
            <a:r>
              <a:rPr lang="en-US" dirty="0">
                <a:solidFill>
                  <a:srgbClr val="000000"/>
                </a:solidFill>
                <a:latin typeface="Arial" panose="020B0604020202020204" pitchFamily="34" charset="0"/>
                <a:cs typeface="Arial" panose="020B0604020202020204" pitchFamily="34" charset="0"/>
              </a:rPr>
              <a:t>.</a:t>
            </a:r>
          </a:p>
          <a:p>
            <a:pPr marL="341313" lvl="0" indent="-341313">
              <a:lnSpc>
                <a:spcPct val="11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000000"/>
              </a:solidFill>
              <a:latin typeface="Arial" panose="020B0604020202020204" pitchFamily="34" charset="0"/>
              <a:cs typeface="Arial" panose="020B0604020202020204" pitchFamily="34" charset="0"/>
            </a:endParaRPr>
          </a:p>
          <a:p>
            <a:pPr marL="341313" lvl="0" indent="-341313">
              <a:lnSpc>
                <a:spcPct val="11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000000"/>
                </a:solidFill>
                <a:latin typeface="Arial" panose="020B0604020202020204" pitchFamily="34" charset="0"/>
                <a:cs typeface="Arial" panose="020B0604020202020204" pitchFamily="34" charset="0"/>
              </a:rPr>
              <a:t>Increase HIV awareness and community response through outreach, engagement, and messaging.</a:t>
            </a: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sz="2800" b="1" dirty="0">
                <a:latin typeface="Arial" panose="020B0604020202020204" pitchFamily="34" charset="0"/>
                <a:cs typeface="Arial" panose="020B0604020202020204" pitchFamily="34" charset="0"/>
              </a:rPr>
              <a:t>Florida’s Four Key Components Plan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To Eliminate HIV Transmission and Reduce HIV-Related Deaths</a:t>
            </a:r>
          </a:p>
        </p:txBody>
      </p:sp>
    </p:spTree>
    <p:extLst>
      <p:ext uri="{BB962C8B-B14F-4D97-AF65-F5344CB8AC3E}">
        <p14:creationId xmlns:p14="http://schemas.microsoft.com/office/powerpoint/2010/main" val="1306691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a:xfrm>
            <a:off x="838200" y="1539476"/>
            <a:ext cx="10515600" cy="4390807"/>
          </a:xfrm>
        </p:spPr>
        <p:txBody>
          <a:bodyPr>
            <a:noAutofit/>
          </a:bodyPr>
          <a:lstStyle/>
          <a:p>
            <a:pPr marL="341313" lvl="0" indent="-341313">
              <a:lnSpc>
                <a:spcPct val="11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dirty="0">
                <a:solidFill>
                  <a:srgbClr val="000000"/>
                </a:solidFill>
                <a:latin typeface="Arial" panose="020B0604020202020204" pitchFamily="34" charset="0"/>
                <a:cs typeface="Arial" panose="020B0604020202020204" pitchFamily="34" charset="0"/>
              </a:rPr>
              <a:t>Improve and promote access to antiretroviral </a:t>
            </a:r>
            <a:r>
              <a:rPr lang="en-US" sz="3200" dirty="0" err="1">
                <a:solidFill>
                  <a:srgbClr val="000000"/>
                </a:solidFill>
                <a:latin typeface="Arial" panose="020B0604020202020204" pitchFamily="34" charset="0"/>
                <a:cs typeface="Arial" panose="020B0604020202020204" pitchFamily="34" charset="0"/>
              </a:rPr>
              <a:t>PrEP</a:t>
            </a:r>
            <a:r>
              <a:rPr lang="en-US" sz="3200" dirty="0">
                <a:solidFill>
                  <a:srgbClr val="000000"/>
                </a:solidFill>
                <a:latin typeface="Arial" panose="020B0604020202020204" pitchFamily="34" charset="0"/>
                <a:cs typeface="Arial" panose="020B0604020202020204" pitchFamily="34" charset="0"/>
              </a:rPr>
              <a:t> and </a:t>
            </a:r>
            <a:r>
              <a:rPr lang="en-US" sz="3200" dirty="0" err="1">
                <a:solidFill>
                  <a:srgbClr val="000000"/>
                </a:solidFill>
                <a:latin typeface="Arial" panose="020B0604020202020204" pitchFamily="34" charset="0"/>
                <a:cs typeface="Arial" panose="020B0604020202020204" pitchFamily="34" charset="0"/>
              </a:rPr>
              <a:t>nPEP</a:t>
            </a:r>
            <a:r>
              <a:rPr lang="en-US" sz="3200" dirty="0">
                <a:solidFill>
                  <a:srgbClr val="000000"/>
                </a:solidFill>
                <a:latin typeface="Arial" panose="020B0604020202020204" pitchFamily="34" charset="0"/>
                <a:cs typeface="Arial" panose="020B0604020202020204" pitchFamily="34" charset="0"/>
              </a:rPr>
              <a:t>.</a:t>
            </a:r>
          </a:p>
          <a:p>
            <a:pPr marL="341313" lvl="0" indent="-341313">
              <a:lnSpc>
                <a:spcPct val="11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solidFill>
                <a:srgbClr val="000000"/>
              </a:solidFill>
              <a:latin typeface="Arial" panose="020B0604020202020204" pitchFamily="34" charset="0"/>
              <a:cs typeface="Arial" panose="020B0604020202020204" pitchFamily="34" charset="0"/>
            </a:endParaRPr>
          </a:p>
          <a:p>
            <a:pPr marL="341313" lvl="0" indent="-341313">
              <a:lnSpc>
                <a:spcPct val="11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dirty="0">
                <a:solidFill>
                  <a:srgbClr val="000000"/>
                </a:solidFill>
                <a:latin typeface="Arial" panose="020B0604020202020204" pitchFamily="34" charset="0"/>
                <a:cs typeface="Arial" panose="020B0604020202020204" pitchFamily="34" charset="0"/>
              </a:rPr>
              <a:t>Increase HIV awareness and community response through outreach, engagement, and messaging.</a:t>
            </a: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sz="2800" b="1" dirty="0">
                <a:latin typeface="Arial" panose="020B0604020202020204" pitchFamily="34" charset="0"/>
                <a:cs typeface="Arial" panose="020B0604020202020204" pitchFamily="34" charset="0"/>
              </a:rPr>
              <a:t>Florida’s Four Key Components Plan To Eliminate HIV Transmission and Reduce HIV-Related Deaths, Continued</a:t>
            </a:r>
          </a:p>
        </p:txBody>
      </p:sp>
    </p:spTree>
    <p:extLst>
      <p:ext uri="{BB962C8B-B14F-4D97-AF65-F5344CB8AC3E}">
        <p14:creationId xmlns:p14="http://schemas.microsoft.com/office/powerpoint/2010/main" val="1830872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8139-DCCF-4CDE-8337-2AFE27087625}"/>
              </a:ext>
            </a:extLst>
          </p:cNvPr>
          <p:cNvSpPr>
            <a:spLocks noGrp="1"/>
          </p:cNvSpPr>
          <p:nvPr>
            <p:ph type="title"/>
          </p:nvPr>
        </p:nvSpPr>
        <p:spPr/>
        <p:txBody>
          <a:bodyPr>
            <a:normAutofit fontScale="90000"/>
          </a:bodyPr>
          <a:lstStyle/>
          <a:p>
            <a:r>
              <a:rPr lang="en-US" dirty="0"/>
              <a:t>Demographics of People</a:t>
            </a:r>
            <a:br>
              <a:rPr lang="en-US" dirty="0"/>
            </a:br>
            <a:r>
              <a:rPr lang="en-US" dirty="0"/>
              <a:t>Diagnosed with HIV</a:t>
            </a:r>
          </a:p>
        </p:txBody>
      </p:sp>
    </p:spTree>
    <p:extLst>
      <p:ext uri="{BB962C8B-B14F-4D97-AF65-F5344CB8AC3E}">
        <p14:creationId xmlns:p14="http://schemas.microsoft.com/office/powerpoint/2010/main" val="573005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8FC6314-8F18-4AC0-A551-490288132337}"/>
              </a:ext>
            </a:extLst>
          </p:cNvPr>
          <p:cNvPicPr>
            <a:picLocks noGrp="1" noChangeAspect="1"/>
          </p:cNvPicPr>
          <p:nvPr>
            <p:ph idx="1"/>
          </p:nvPr>
        </p:nvPicPr>
        <p:blipFill>
          <a:blip r:embed="rId2"/>
          <a:stretch>
            <a:fillRect/>
          </a:stretch>
        </p:blipFill>
        <p:spPr>
          <a:xfrm>
            <a:off x="838200" y="1427761"/>
            <a:ext cx="10515600" cy="4704153"/>
          </a:xfrm>
          <a:prstGeom prst="rect">
            <a:avLst/>
          </a:prstGeom>
        </p:spPr>
      </p:pic>
      <p:sp>
        <p:nvSpPr>
          <p:cNvPr id="3" name="Title 2">
            <a:extLst>
              <a:ext uri="{FF2B5EF4-FFF2-40B4-BE49-F238E27FC236}">
                <a16:creationId xmlns:a16="http://schemas.microsoft.com/office/drawing/2014/main" id="{D1995E35-D78F-4865-B32E-D6413F4EC5B9}"/>
              </a:ext>
            </a:extLst>
          </p:cNvPr>
          <p:cNvSpPr>
            <a:spLocks noGrp="1"/>
          </p:cNvSpPr>
          <p:nvPr>
            <p:ph type="title"/>
          </p:nvPr>
        </p:nvSpPr>
        <p:spPr/>
        <p:txBody>
          <a:bodyPr>
            <a:normAutofit/>
          </a:bodyPr>
          <a:lstStyle/>
          <a:p>
            <a:r>
              <a:rPr lang="en-US" sz="3200" b="1" dirty="0"/>
              <a:t>Diagnoses of HIV, 2012–2021, Area 4</a:t>
            </a:r>
          </a:p>
        </p:txBody>
      </p:sp>
    </p:spTree>
    <p:extLst>
      <p:ext uri="{BB962C8B-B14F-4D97-AF65-F5344CB8AC3E}">
        <p14:creationId xmlns:p14="http://schemas.microsoft.com/office/powerpoint/2010/main" val="1811969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93E48E2-5689-4B92-B554-919486FF89CB}"/>
              </a:ext>
            </a:extLst>
          </p:cNvPr>
          <p:cNvPicPr>
            <a:picLocks noGrp="1" noChangeAspect="1"/>
          </p:cNvPicPr>
          <p:nvPr>
            <p:ph idx="1"/>
          </p:nvPr>
        </p:nvPicPr>
        <p:blipFill>
          <a:blip r:embed="rId2"/>
          <a:stretch>
            <a:fillRect/>
          </a:stretch>
        </p:blipFill>
        <p:spPr>
          <a:xfrm>
            <a:off x="838200" y="1427761"/>
            <a:ext cx="10515600" cy="4704153"/>
          </a:xfrm>
          <a:prstGeom prst="rect">
            <a:avLst/>
          </a:prstGeom>
        </p:spPr>
      </p:pic>
      <p:sp>
        <p:nvSpPr>
          <p:cNvPr id="3" name="Title 2">
            <a:extLst>
              <a:ext uri="{FF2B5EF4-FFF2-40B4-BE49-F238E27FC236}">
                <a16:creationId xmlns:a16="http://schemas.microsoft.com/office/drawing/2014/main" id="{567C93DF-C680-4336-B0CE-4CD62DB4E60F}"/>
              </a:ext>
            </a:extLst>
          </p:cNvPr>
          <p:cNvSpPr>
            <a:spLocks noGrp="1"/>
          </p:cNvSpPr>
          <p:nvPr>
            <p:ph type="title"/>
          </p:nvPr>
        </p:nvSpPr>
        <p:spPr/>
        <p:txBody>
          <a:bodyPr>
            <a:normAutofit/>
          </a:bodyPr>
          <a:lstStyle/>
          <a:p>
            <a:r>
              <a:rPr lang="en-US" sz="3200" b="1" dirty="0"/>
              <a:t>Diagnoses of AIDS, 2012–2021, Area 4</a:t>
            </a:r>
          </a:p>
        </p:txBody>
      </p:sp>
    </p:spTree>
    <p:extLst>
      <p:ext uri="{BB962C8B-B14F-4D97-AF65-F5344CB8AC3E}">
        <p14:creationId xmlns:p14="http://schemas.microsoft.com/office/powerpoint/2010/main" val="417094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B5797-7678-4D23-890D-99C42C158F7A}"/>
              </a:ext>
            </a:extLst>
          </p:cNvPr>
          <p:cNvSpPr>
            <a:spLocks noGrp="1"/>
          </p:cNvSpPr>
          <p:nvPr>
            <p:ph type="title"/>
          </p:nvPr>
        </p:nvSpPr>
        <p:spPr/>
        <p:txBody>
          <a:bodyPr>
            <a:normAutofit/>
          </a:bodyPr>
          <a:lstStyle/>
          <a:p>
            <a:r>
              <a:rPr lang="en-US" sz="2800" b="1" dirty="0"/>
              <a:t>Adult HIV Diagnosis Rates</a:t>
            </a:r>
            <a:br>
              <a:rPr lang="en-US" sz="2800" b="1" dirty="0"/>
            </a:br>
            <a:r>
              <a:rPr lang="en-US" sz="2800" b="1" dirty="0"/>
              <a:t>By Sex at Birth, 2012–2021, Area 4</a:t>
            </a:r>
          </a:p>
        </p:txBody>
      </p:sp>
      <p:pic>
        <p:nvPicPr>
          <p:cNvPr id="5" name="Content Placeholder 4">
            <a:extLst>
              <a:ext uri="{FF2B5EF4-FFF2-40B4-BE49-F238E27FC236}">
                <a16:creationId xmlns:a16="http://schemas.microsoft.com/office/drawing/2014/main" id="{386886C7-C04E-4559-84C5-B287EFE42D1F}"/>
              </a:ext>
            </a:extLst>
          </p:cNvPr>
          <p:cNvPicPr>
            <a:picLocks noGrp="1" noChangeAspect="1"/>
          </p:cNvPicPr>
          <p:nvPr>
            <p:ph idx="1"/>
          </p:nvPr>
        </p:nvPicPr>
        <p:blipFill>
          <a:blip r:embed="rId2"/>
          <a:stretch>
            <a:fillRect/>
          </a:stretch>
        </p:blipFill>
        <p:spPr>
          <a:xfrm>
            <a:off x="977601" y="1335088"/>
            <a:ext cx="8815986" cy="4775200"/>
          </a:xfrm>
          <a:prstGeom prst="rect">
            <a:avLst/>
          </a:prstGeom>
        </p:spPr>
      </p:pic>
      <p:sp>
        <p:nvSpPr>
          <p:cNvPr id="4" name="Text Placeholder 3">
            <a:extLst>
              <a:ext uri="{FF2B5EF4-FFF2-40B4-BE49-F238E27FC236}">
                <a16:creationId xmlns:a16="http://schemas.microsoft.com/office/drawing/2014/main" id="{92F2842C-9EDC-4BE0-91A3-A71348C1716E}"/>
              </a:ext>
            </a:extLst>
          </p:cNvPr>
          <p:cNvSpPr>
            <a:spLocks noGrp="1"/>
          </p:cNvSpPr>
          <p:nvPr>
            <p:ph type="body" sz="quarter" idx="12"/>
          </p:nvPr>
        </p:nvSpPr>
        <p:spPr/>
        <p:txBody>
          <a:bodyPr/>
          <a:lstStyle/>
          <a:p>
            <a:r>
              <a:rPr lang="en-US"/>
              <a:t>Male to Female</a:t>
            </a:r>
          </a:p>
          <a:p>
            <a:r>
              <a:rPr lang="en-US"/>
              <a:t>Ratio</a:t>
            </a:r>
          </a:p>
          <a:p>
            <a:r>
              <a:rPr lang="en-US"/>
              <a:t>2012 = 2.7 to 1</a:t>
            </a:r>
          </a:p>
          <a:p>
            <a:r>
              <a:rPr lang="en-US"/>
              <a:t>2021 = 3.5 to 1</a:t>
            </a:r>
          </a:p>
        </p:txBody>
      </p:sp>
    </p:spTree>
    <p:extLst>
      <p:ext uri="{BB962C8B-B14F-4D97-AF65-F5344CB8AC3E}">
        <p14:creationId xmlns:p14="http://schemas.microsoft.com/office/powerpoint/2010/main" val="41023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BF1F2-3589-4EA9-ABFD-031A4FCA9011}"/>
              </a:ext>
            </a:extLst>
          </p:cNvPr>
          <p:cNvSpPr>
            <a:spLocks noGrp="1"/>
          </p:cNvSpPr>
          <p:nvPr>
            <p:ph type="title"/>
          </p:nvPr>
        </p:nvSpPr>
        <p:spPr>
          <a:xfrm>
            <a:off x="838200" y="3094692"/>
            <a:ext cx="10515600" cy="1325563"/>
          </a:xfrm>
        </p:spPr>
        <p:txBody>
          <a:bodyPr/>
          <a:lstStyle/>
          <a:p>
            <a:r>
              <a:rPr lang="en-US" sz="2800" dirty="0">
                <a:solidFill>
                  <a:prstClr val="black"/>
                </a:solidFill>
              </a:rPr>
              <a:t>Baker, Clay, Duval, Nassau and St. Johns</a:t>
            </a:r>
            <a:r>
              <a:rPr lang="en-US" sz="2800" dirty="0">
                <a:solidFill>
                  <a:prstClr val="black"/>
                </a:solidFill>
                <a:latin typeface="Arial" panose="020B0604020202020204" pitchFamily="34" charset="0"/>
                <a:cs typeface="Arial" panose="020B0604020202020204" pitchFamily="34" charset="0"/>
              </a:rPr>
              <a:t> Counties</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F1913FE-DCDA-4DB9-B260-0A7261218F34}"/>
              </a:ext>
            </a:extLst>
          </p:cNvPr>
          <p:cNvSpPr>
            <a:spLocks noGrp="1"/>
          </p:cNvSpPr>
          <p:nvPr>
            <p:ph type="body" idx="4294967295"/>
          </p:nvPr>
        </p:nvSpPr>
        <p:spPr>
          <a:xfrm>
            <a:off x="1459267" y="3876047"/>
            <a:ext cx="9273466" cy="1500187"/>
          </a:xfrm>
        </p:spPr>
        <p:txBody>
          <a:bodyPr>
            <a:normAutofit/>
          </a:bodyPr>
          <a:lstStyle/>
          <a:p>
            <a:pPr marL="0" indent="0" algn="ctr">
              <a:buNone/>
            </a:pPr>
            <a:r>
              <a:rPr lang="en-US" sz="2000" dirty="0">
                <a:solidFill>
                  <a:prstClr val="black"/>
                </a:solidFill>
                <a:latin typeface="Arial" panose="020B0604020202020204" pitchFamily="34" charset="0"/>
                <a:cs typeface="Arial" panose="020B0604020202020204" pitchFamily="34" charset="0"/>
              </a:rPr>
              <a:t>(Excluding Department of Corrections)</a:t>
            </a:r>
            <a:br>
              <a:rPr lang="en-US" sz="2000" dirty="0">
                <a:solidFill>
                  <a:prstClr val="black"/>
                </a:solidFill>
                <a:latin typeface="Arial" panose="020B0604020202020204" pitchFamily="34" charset="0"/>
                <a:cs typeface="Arial" panose="020B0604020202020204" pitchFamily="34" charset="0"/>
              </a:rPr>
            </a:br>
            <a:r>
              <a:rPr lang="en-US" sz="2000" dirty="0">
                <a:solidFill>
                  <a:prstClr val="black"/>
                </a:solidFill>
                <a:latin typeface="Arial" panose="020B0604020202020204" pitchFamily="34" charset="0"/>
                <a:cs typeface="Arial" panose="020B0604020202020204" pitchFamily="34" charset="0"/>
              </a:rPr>
              <a:t>Data as of 6/30/2022</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078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6695F-167B-4C1F-8317-0C8DEE9AF992}"/>
              </a:ext>
            </a:extLst>
          </p:cNvPr>
          <p:cNvSpPr>
            <a:spLocks noGrp="1"/>
          </p:cNvSpPr>
          <p:nvPr>
            <p:ph type="title"/>
          </p:nvPr>
        </p:nvSpPr>
        <p:spPr/>
        <p:txBody>
          <a:bodyPr>
            <a:normAutofit/>
          </a:bodyPr>
          <a:lstStyle/>
          <a:p>
            <a:r>
              <a:rPr lang="en-US" sz="2800" b="1" dirty="0"/>
              <a:t>Adult AIDS Diagnosis Rates</a:t>
            </a:r>
            <a:br>
              <a:rPr lang="en-US" sz="2800" b="1" dirty="0"/>
            </a:br>
            <a:r>
              <a:rPr lang="en-US" sz="2800" b="1" dirty="0"/>
              <a:t>By Sex at Birth, 2012–2021, Area 4</a:t>
            </a:r>
          </a:p>
        </p:txBody>
      </p:sp>
      <p:pic>
        <p:nvPicPr>
          <p:cNvPr id="5" name="Content Placeholder 4">
            <a:extLst>
              <a:ext uri="{FF2B5EF4-FFF2-40B4-BE49-F238E27FC236}">
                <a16:creationId xmlns:a16="http://schemas.microsoft.com/office/drawing/2014/main" id="{8852E898-3D7A-475F-B3B5-04AF3883D7EC}"/>
              </a:ext>
            </a:extLst>
          </p:cNvPr>
          <p:cNvPicPr>
            <a:picLocks noGrp="1" noChangeAspect="1"/>
          </p:cNvPicPr>
          <p:nvPr>
            <p:ph idx="1"/>
          </p:nvPr>
        </p:nvPicPr>
        <p:blipFill>
          <a:blip r:embed="rId2"/>
          <a:stretch>
            <a:fillRect/>
          </a:stretch>
        </p:blipFill>
        <p:spPr>
          <a:xfrm>
            <a:off x="977601" y="1335088"/>
            <a:ext cx="8815986" cy="4775200"/>
          </a:xfrm>
          <a:prstGeom prst="rect">
            <a:avLst/>
          </a:prstGeom>
        </p:spPr>
      </p:pic>
      <p:sp>
        <p:nvSpPr>
          <p:cNvPr id="4" name="Text Placeholder 3">
            <a:extLst>
              <a:ext uri="{FF2B5EF4-FFF2-40B4-BE49-F238E27FC236}">
                <a16:creationId xmlns:a16="http://schemas.microsoft.com/office/drawing/2014/main" id="{0B8C7019-FCA9-431E-9812-79CEC09B4443}"/>
              </a:ext>
            </a:extLst>
          </p:cNvPr>
          <p:cNvSpPr>
            <a:spLocks noGrp="1"/>
          </p:cNvSpPr>
          <p:nvPr>
            <p:ph type="body" sz="quarter" idx="12"/>
          </p:nvPr>
        </p:nvSpPr>
        <p:spPr/>
        <p:txBody>
          <a:bodyPr/>
          <a:lstStyle/>
          <a:p>
            <a:r>
              <a:rPr lang="en-US"/>
              <a:t>Male to Female</a:t>
            </a:r>
          </a:p>
          <a:p>
            <a:r>
              <a:rPr lang="en-US"/>
              <a:t>Ratio</a:t>
            </a:r>
          </a:p>
          <a:p>
            <a:r>
              <a:rPr lang="en-US"/>
              <a:t>2012 = 2.1 to 1</a:t>
            </a:r>
          </a:p>
          <a:p>
            <a:r>
              <a:rPr lang="en-US"/>
              <a:t>2021 = 3.0 to 1</a:t>
            </a:r>
          </a:p>
        </p:txBody>
      </p:sp>
    </p:spTree>
    <p:extLst>
      <p:ext uri="{BB962C8B-B14F-4D97-AF65-F5344CB8AC3E}">
        <p14:creationId xmlns:p14="http://schemas.microsoft.com/office/powerpoint/2010/main" val="1537482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1AF78EF-2600-43B1-A972-1F5949F9EB25}"/>
              </a:ext>
            </a:extLst>
          </p:cNvPr>
          <p:cNvPicPr>
            <a:picLocks noGrp="1" noChangeAspect="1"/>
          </p:cNvPicPr>
          <p:nvPr>
            <p:ph sz="quarter" idx="12"/>
          </p:nvPr>
        </p:nvPicPr>
        <p:blipFill>
          <a:blip r:embed="rId2"/>
          <a:stretch>
            <a:fillRect/>
          </a:stretch>
        </p:blipFill>
        <p:spPr>
          <a:xfrm>
            <a:off x="522288" y="1979754"/>
            <a:ext cx="5824537" cy="3977992"/>
          </a:xfrm>
          <a:prstGeom prst="rect">
            <a:avLst/>
          </a:prstGeom>
        </p:spPr>
      </p:pic>
      <p:pic>
        <p:nvPicPr>
          <p:cNvPr id="8" name="Content Placeholder 7">
            <a:extLst>
              <a:ext uri="{FF2B5EF4-FFF2-40B4-BE49-F238E27FC236}">
                <a16:creationId xmlns:a16="http://schemas.microsoft.com/office/drawing/2014/main" id="{A1D950F2-07CB-4AF5-A18B-9B2B1D7E86BE}"/>
              </a:ext>
            </a:extLst>
          </p:cNvPr>
          <p:cNvPicPr>
            <a:picLocks noGrp="1" noChangeAspect="1"/>
          </p:cNvPicPr>
          <p:nvPr>
            <p:ph sz="quarter" idx="13"/>
          </p:nvPr>
        </p:nvPicPr>
        <p:blipFill>
          <a:blip r:embed="rId3"/>
          <a:stretch>
            <a:fillRect/>
          </a:stretch>
        </p:blipFill>
        <p:spPr>
          <a:xfrm>
            <a:off x="5849938" y="1978960"/>
            <a:ext cx="5824537" cy="3977992"/>
          </a:xfrm>
          <a:prstGeom prst="rect">
            <a:avLst/>
          </a:prstGeom>
        </p:spPr>
      </p:pic>
      <p:sp>
        <p:nvSpPr>
          <p:cNvPr id="4" name="Text Placeholder 3">
            <a:extLst>
              <a:ext uri="{FF2B5EF4-FFF2-40B4-BE49-F238E27FC236}">
                <a16:creationId xmlns:a16="http://schemas.microsoft.com/office/drawing/2014/main" id="{59A02148-8CAA-40BB-BCED-A9BEA823EFFA}"/>
              </a:ext>
            </a:extLst>
          </p:cNvPr>
          <p:cNvSpPr>
            <a:spLocks noGrp="1"/>
          </p:cNvSpPr>
          <p:nvPr>
            <p:ph type="body" sz="quarter" idx="14"/>
          </p:nvPr>
        </p:nvSpPr>
        <p:spPr/>
        <p:txBody>
          <a:bodyPr/>
          <a:lstStyle/>
          <a:p>
            <a:r>
              <a:rPr lang="en-US"/>
              <a:t>HIV</a:t>
            </a:r>
          </a:p>
          <a:p>
            <a:r>
              <a:rPr lang="en-US"/>
              <a:t>N=331</a:t>
            </a:r>
          </a:p>
        </p:txBody>
      </p:sp>
      <p:sp>
        <p:nvSpPr>
          <p:cNvPr id="5" name="Text Placeholder 4">
            <a:extLst>
              <a:ext uri="{FF2B5EF4-FFF2-40B4-BE49-F238E27FC236}">
                <a16:creationId xmlns:a16="http://schemas.microsoft.com/office/drawing/2014/main" id="{292550C5-C411-4401-BED5-F8CEC57BAB01}"/>
              </a:ext>
            </a:extLst>
          </p:cNvPr>
          <p:cNvSpPr>
            <a:spLocks noGrp="1"/>
          </p:cNvSpPr>
          <p:nvPr>
            <p:ph type="body" sz="quarter" idx="15"/>
          </p:nvPr>
        </p:nvSpPr>
        <p:spPr/>
        <p:txBody>
          <a:bodyPr/>
          <a:lstStyle/>
          <a:p>
            <a:r>
              <a:rPr lang="en-US"/>
              <a:t>AIDS</a:t>
            </a:r>
          </a:p>
          <a:p>
            <a:r>
              <a:rPr lang="en-US"/>
              <a:t>N=161</a:t>
            </a:r>
          </a:p>
        </p:txBody>
      </p:sp>
      <p:sp>
        <p:nvSpPr>
          <p:cNvPr id="6" name="Title 5">
            <a:extLst>
              <a:ext uri="{FF2B5EF4-FFF2-40B4-BE49-F238E27FC236}">
                <a16:creationId xmlns:a16="http://schemas.microsoft.com/office/drawing/2014/main" id="{2BF8C7F4-6DDA-4B63-8D6D-F8EDA63F21C3}"/>
              </a:ext>
            </a:extLst>
          </p:cNvPr>
          <p:cNvSpPr>
            <a:spLocks noGrp="1"/>
          </p:cNvSpPr>
          <p:nvPr>
            <p:ph type="title"/>
          </p:nvPr>
        </p:nvSpPr>
        <p:spPr/>
        <p:txBody>
          <a:bodyPr>
            <a:normAutofit/>
          </a:bodyPr>
          <a:lstStyle/>
          <a:p>
            <a:r>
              <a:rPr lang="en-US" sz="2800" b="1" dirty="0"/>
              <a:t>Adult HIV and AIDS Diagnoses</a:t>
            </a:r>
            <a:br>
              <a:rPr lang="en-US" sz="2800" b="1" dirty="0"/>
            </a:br>
            <a:r>
              <a:rPr lang="en-US" sz="2800" b="1" dirty="0"/>
              <a:t>By Sex at Birth, 2021, Area 4</a:t>
            </a:r>
          </a:p>
        </p:txBody>
      </p:sp>
    </p:spTree>
    <p:extLst>
      <p:ext uri="{BB962C8B-B14F-4D97-AF65-F5344CB8AC3E}">
        <p14:creationId xmlns:p14="http://schemas.microsoft.com/office/powerpoint/2010/main" val="3587614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4024640-DEB5-4049-B57C-4DAD3734CEDA}"/>
              </a:ext>
            </a:extLst>
          </p:cNvPr>
          <p:cNvPicPr>
            <a:picLocks noGrp="1" noChangeAspect="1"/>
          </p:cNvPicPr>
          <p:nvPr>
            <p:ph idx="1"/>
          </p:nvPr>
        </p:nvPicPr>
        <p:blipFill>
          <a:blip r:embed="rId2"/>
          <a:stretch>
            <a:fillRect/>
          </a:stretch>
        </p:blipFill>
        <p:spPr>
          <a:xfrm>
            <a:off x="838200" y="1594168"/>
            <a:ext cx="10515600" cy="4371340"/>
          </a:xfrm>
          <a:prstGeom prst="rect">
            <a:avLst/>
          </a:prstGeom>
        </p:spPr>
      </p:pic>
      <p:sp>
        <p:nvSpPr>
          <p:cNvPr id="3" name="Title 2">
            <a:extLst>
              <a:ext uri="{FF2B5EF4-FFF2-40B4-BE49-F238E27FC236}">
                <a16:creationId xmlns:a16="http://schemas.microsoft.com/office/drawing/2014/main" id="{2BC73B00-CCA2-4BD8-8988-E127D50326C8}"/>
              </a:ext>
            </a:extLst>
          </p:cNvPr>
          <p:cNvSpPr>
            <a:spLocks noGrp="1"/>
          </p:cNvSpPr>
          <p:nvPr>
            <p:ph type="title"/>
          </p:nvPr>
        </p:nvSpPr>
        <p:spPr/>
        <p:txBody>
          <a:bodyPr>
            <a:normAutofit/>
          </a:bodyPr>
          <a:lstStyle/>
          <a:p>
            <a:r>
              <a:rPr lang="en-US" sz="2800" b="1" dirty="0"/>
              <a:t>Adult HIV Diagnosis Rates</a:t>
            </a:r>
            <a:br>
              <a:rPr lang="en-US" sz="2800" b="1" dirty="0"/>
            </a:br>
            <a:r>
              <a:rPr lang="en-US" sz="2800" b="1" dirty="0"/>
              <a:t>By Race or Ethnicity, 2012–2021, Area 4</a:t>
            </a:r>
          </a:p>
        </p:txBody>
      </p:sp>
    </p:spTree>
    <p:extLst>
      <p:ext uri="{BB962C8B-B14F-4D97-AF65-F5344CB8AC3E}">
        <p14:creationId xmlns:p14="http://schemas.microsoft.com/office/powerpoint/2010/main" val="1760285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DA3C1ED-B0B9-48A9-8DAE-A43136FB890E}"/>
              </a:ext>
            </a:extLst>
          </p:cNvPr>
          <p:cNvPicPr>
            <a:picLocks noGrp="1" noChangeAspect="1"/>
          </p:cNvPicPr>
          <p:nvPr>
            <p:ph idx="1"/>
          </p:nvPr>
        </p:nvPicPr>
        <p:blipFill>
          <a:blip r:embed="rId2"/>
          <a:stretch>
            <a:fillRect/>
          </a:stretch>
        </p:blipFill>
        <p:spPr>
          <a:xfrm>
            <a:off x="838200" y="1594168"/>
            <a:ext cx="10515600" cy="4371340"/>
          </a:xfrm>
          <a:prstGeom prst="rect">
            <a:avLst/>
          </a:prstGeom>
        </p:spPr>
      </p:pic>
      <p:sp>
        <p:nvSpPr>
          <p:cNvPr id="3" name="Title 2">
            <a:extLst>
              <a:ext uri="{FF2B5EF4-FFF2-40B4-BE49-F238E27FC236}">
                <a16:creationId xmlns:a16="http://schemas.microsoft.com/office/drawing/2014/main" id="{1B21282F-5640-4FEF-B16F-1D47DBFCE00C}"/>
              </a:ext>
            </a:extLst>
          </p:cNvPr>
          <p:cNvSpPr>
            <a:spLocks noGrp="1"/>
          </p:cNvSpPr>
          <p:nvPr>
            <p:ph type="title"/>
          </p:nvPr>
        </p:nvSpPr>
        <p:spPr/>
        <p:txBody>
          <a:bodyPr>
            <a:normAutofit/>
          </a:bodyPr>
          <a:lstStyle/>
          <a:p>
            <a:r>
              <a:rPr lang="en-US" sz="2800" b="1" dirty="0"/>
              <a:t>Adult Male HIV Diagnosis Rates</a:t>
            </a:r>
            <a:br>
              <a:rPr lang="en-US" sz="2800" b="1" dirty="0"/>
            </a:br>
            <a:r>
              <a:rPr lang="en-US" sz="2800" b="1" dirty="0"/>
              <a:t>By Race or Ethnicity, 2012–2021, Area 4</a:t>
            </a:r>
          </a:p>
        </p:txBody>
      </p:sp>
    </p:spTree>
    <p:extLst>
      <p:ext uri="{BB962C8B-B14F-4D97-AF65-F5344CB8AC3E}">
        <p14:creationId xmlns:p14="http://schemas.microsoft.com/office/powerpoint/2010/main" val="2112080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6A50D66-5296-422E-AC37-7432D6D30ECC}"/>
              </a:ext>
            </a:extLst>
          </p:cNvPr>
          <p:cNvPicPr>
            <a:picLocks noGrp="1" noChangeAspect="1"/>
          </p:cNvPicPr>
          <p:nvPr>
            <p:ph idx="1"/>
          </p:nvPr>
        </p:nvPicPr>
        <p:blipFill>
          <a:blip r:embed="rId2"/>
          <a:stretch>
            <a:fillRect/>
          </a:stretch>
        </p:blipFill>
        <p:spPr>
          <a:xfrm>
            <a:off x="838200" y="1594168"/>
            <a:ext cx="10515600" cy="4371340"/>
          </a:xfrm>
          <a:prstGeom prst="rect">
            <a:avLst/>
          </a:prstGeom>
        </p:spPr>
      </p:pic>
      <p:sp>
        <p:nvSpPr>
          <p:cNvPr id="3" name="Title 2">
            <a:extLst>
              <a:ext uri="{FF2B5EF4-FFF2-40B4-BE49-F238E27FC236}">
                <a16:creationId xmlns:a16="http://schemas.microsoft.com/office/drawing/2014/main" id="{5B4616F6-A35C-44B5-8AA1-9E12387A7869}"/>
              </a:ext>
            </a:extLst>
          </p:cNvPr>
          <p:cNvSpPr>
            <a:spLocks noGrp="1"/>
          </p:cNvSpPr>
          <p:nvPr>
            <p:ph type="title"/>
          </p:nvPr>
        </p:nvSpPr>
        <p:spPr/>
        <p:txBody>
          <a:bodyPr>
            <a:normAutofit/>
          </a:bodyPr>
          <a:lstStyle/>
          <a:p>
            <a:r>
              <a:rPr lang="en-US" sz="2800" b="1" dirty="0"/>
              <a:t>Adult Female HIV Diagnosis Rates</a:t>
            </a:r>
            <a:br>
              <a:rPr lang="en-US" sz="2800" b="1" dirty="0"/>
            </a:br>
            <a:r>
              <a:rPr lang="en-US" sz="2800" b="1" dirty="0"/>
              <a:t>By Race or Ethnicity, 2012–2021, Area 4</a:t>
            </a:r>
          </a:p>
        </p:txBody>
      </p:sp>
    </p:spTree>
    <p:extLst>
      <p:ext uri="{BB962C8B-B14F-4D97-AF65-F5344CB8AC3E}">
        <p14:creationId xmlns:p14="http://schemas.microsoft.com/office/powerpoint/2010/main" val="4001474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8E5D6A8-0629-4694-9C7B-D433DA2D1AF1}"/>
              </a:ext>
            </a:extLst>
          </p:cNvPr>
          <p:cNvPicPr>
            <a:picLocks noGrp="1" noChangeAspect="1"/>
          </p:cNvPicPr>
          <p:nvPr>
            <p:ph idx="1"/>
          </p:nvPr>
        </p:nvPicPr>
        <p:blipFill>
          <a:blip r:embed="rId2"/>
          <a:stretch>
            <a:fillRect/>
          </a:stretch>
        </p:blipFill>
        <p:spPr>
          <a:xfrm>
            <a:off x="838200" y="1594168"/>
            <a:ext cx="10515600" cy="4371340"/>
          </a:xfrm>
          <a:prstGeom prst="rect">
            <a:avLst/>
          </a:prstGeom>
        </p:spPr>
      </p:pic>
      <p:sp>
        <p:nvSpPr>
          <p:cNvPr id="3" name="Title 2">
            <a:extLst>
              <a:ext uri="{FF2B5EF4-FFF2-40B4-BE49-F238E27FC236}">
                <a16:creationId xmlns:a16="http://schemas.microsoft.com/office/drawing/2014/main" id="{B031DE68-BA16-4E38-998C-7F967AC0F019}"/>
              </a:ext>
            </a:extLst>
          </p:cNvPr>
          <p:cNvSpPr>
            <a:spLocks noGrp="1"/>
          </p:cNvSpPr>
          <p:nvPr>
            <p:ph type="title"/>
          </p:nvPr>
        </p:nvSpPr>
        <p:spPr/>
        <p:txBody>
          <a:bodyPr>
            <a:normAutofit/>
          </a:bodyPr>
          <a:lstStyle/>
          <a:p>
            <a:r>
              <a:rPr lang="en-US" sz="2800" b="1" dirty="0"/>
              <a:t>Adult HIV Diagnoses by Age</a:t>
            </a:r>
            <a:br>
              <a:rPr lang="en-US" sz="2800" b="1" dirty="0"/>
            </a:br>
            <a:r>
              <a:rPr lang="en-US" sz="2800" b="1" dirty="0"/>
              <a:t>At Diagnosis, 2012–2021, Area 4</a:t>
            </a:r>
          </a:p>
        </p:txBody>
      </p:sp>
    </p:spTree>
    <p:extLst>
      <p:ext uri="{BB962C8B-B14F-4D97-AF65-F5344CB8AC3E}">
        <p14:creationId xmlns:p14="http://schemas.microsoft.com/office/powerpoint/2010/main" val="127852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lvl="0" algn="ctr">
              <a:defRPr/>
            </a:pPr>
            <a:r>
              <a:rPr lang="en-US" altLang="en-US" sz="2800" b="1" dirty="0">
                <a:latin typeface="Arial" pitchFamily="34" charset="0"/>
                <a:ea typeface="SimSun" pitchFamily="2" charset="-122"/>
              </a:rPr>
              <a:t>Adult HIV Diagnoses </a:t>
            </a:r>
            <a:r>
              <a:rPr lang="en-US" altLang="en-US" sz="2800" b="1" dirty="0">
                <a:latin typeface="Arial" charset="0"/>
              </a:rPr>
              <a:t>by ZIP Code of Residence </a:t>
            </a:r>
            <a:br>
              <a:rPr lang="en-US" altLang="en-US" sz="2800" b="1" dirty="0">
                <a:latin typeface="Arial" charset="0"/>
              </a:rPr>
            </a:br>
            <a:r>
              <a:rPr lang="en-US" altLang="en-US" sz="2800" b="1" dirty="0">
                <a:latin typeface="Arial" charset="0"/>
              </a:rPr>
              <a:t>at Diagnosis</a:t>
            </a:r>
            <a:r>
              <a:rPr lang="en-US" altLang="en-US" sz="2800" b="1" dirty="0">
                <a:latin typeface="Arial" pitchFamily="34" charset="0"/>
                <a:ea typeface="SimSun" pitchFamily="2" charset="-122"/>
              </a:rPr>
              <a:t>, 2019–2021, Area 4</a:t>
            </a:r>
          </a:p>
        </p:txBody>
      </p:sp>
      <p:sp>
        <p:nvSpPr>
          <p:cNvPr id="6" name="Text Box 16">
            <a:extLst>
              <a:ext uri="{FF2B5EF4-FFF2-40B4-BE49-F238E27FC236}">
                <a16:creationId xmlns:a16="http://schemas.microsoft.com/office/drawing/2014/main" id="{A90421FA-647F-40B1-A97F-2216A6909753}"/>
              </a:ext>
            </a:extLst>
          </p:cNvPr>
          <p:cNvSpPr txBox="1">
            <a:spLocks noChangeArrowheads="1"/>
          </p:cNvSpPr>
          <p:nvPr/>
        </p:nvSpPr>
        <p:spPr bwMode="auto">
          <a:xfrm>
            <a:off x="77392" y="6249217"/>
            <a:ext cx="119140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en-US" altLang="en-US" sz="1400" dirty="0">
                <a:solidFill>
                  <a:schemeClr val="bg1"/>
                </a:solidFill>
                <a:latin typeface="Arial" charset="0"/>
              </a:rPr>
              <a:t>County map boundaries include agricultural and/or conservation areas, which may not be populated.</a:t>
            </a:r>
          </a:p>
        </p:txBody>
      </p:sp>
      <p:pic>
        <p:nvPicPr>
          <p:cNvPr id="1026" name="Picture 2">
            <a:extLst>
              <a:ext uri="{FF2B5EF4-FFF2-40B4-BE49-F238E27FC236}">
                <a16:creationId xmlns:a16="http://schemas.microsoft.com/office/drawing/2014/main" id="{13FE115F-26C0-43C5-BEC3-835C2D234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360" t="50006" r="30917"/>
          <a:stretch>
            <a:fillRect/>
          </a:stretch>
        </p:blipFill>
        <p:spPr bwMode="auto">
          <a:xfrm>
            <a:off x="1460586" y="1999456"/>
            <a:ext cx="2873375"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05A8B10-C5D2-4656-A8F6-09AD142A4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626" y="1317999"/>
            <a:ext cx="6414829" cy="481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450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D8D9F1-204A-42C8-817B-F46F5B5275C5}"/>
              </a:ext>
            </a:extLst>
          </p:cNvPr>
          <p:cNvSpPr>
            <a:spLocks noGrp="1"/>
          </p:cNvSpPr>
          <p:nvPr>
            <p:ph type="body" sz="quarter" idx="12"/>
          </p:nvPr>
        </p:nvSpPr>
        <p:spPr/>
        <p:txBody>
          <a:bodyPr>
            <a:normAutofit lnSpcReduction="10000"/>
          </a:bodyPr>
          <a:lstStyle/>
          <a:p>
            <a:r>
              <a:rPr lang="en-US"/>
              <a:t>Area 4 Adult</a:t>
            </a:r>
          </a:p>
          <a:p>
            <a:r>
              <a:rPr lang="en-US"/>
              <a:t>Population Estimate</a:t>
            </a:r>
          </a:p>
          <a:p>
            <a:r>
              <a:rPr lang="en-US"/>
              <a:t>N=1,352,100</a:t>
            </a:r>
          </a:p>
        </p:txBody>
      </p:sp>
      <p:sp>
        <p:nvSpPr>
          <p:cNvPr id="3" name="Text Placeholder 2">
            <a:extLst>
              <a:ext uri="{FF2B5EF4-FFF2-40B4-BE49-F238E27FC236}">
                <a16:creationId xmlns:a16="http://schemas.microsoft.com/office/drawing/2014/main" id="{058DD2CC-E967-46A2-A550-0093C746B40B}"/>
              </a:ext>
            </a:extLst>
          </p:cNvPr>
          <p:cNvSpPr>
            <a:spLocks noGrp="1"/>
          </p:cNvSpPr>
          <p:nvPr>
            <p:ph type="body" sz="quarter" idx="13"/>
          </p:nvPr>
        </p:nvSpPr>
        <p:spPr/>
        <p:txBody>
          <a:bodyPr/>
          <a:lstStyle/>
          <a:p>
            <a:r>
              <a:rPr lang="en-US"/>
              <a:t>HIV</a:t>
            </a:r>
          </a:p>
          <a:p>
            <a:r>
              <a:rPr lang="en-US"/>
              <a:t>N=331</a:t>
            </a:r>
          </a:p>
        </p:txBody>
      </p:sp>
      <p:sp>
        <p:nvSpPr>
          <p:cNvPr id="4" name="Text Placeholder 3">
            <a:extLst>
              <a:ext uri="{FF2B5EF4-FFF2-40B4-BE49-F238E27FC236}">
                <a16:creationId xmlns:a16="http://schemas.microsoft.com/office/drawing/2014/main" id="{3FCFEC25-B2F4-4730-BFB5-2855BFE94286}"/>
              </a:ext>
            </a:extLst>
          </p:cNvPr>
          <p:cNvSpPr>
            <a:spLocks noGrp="1"/>
          </p:cNvSpPr>
          <p:nvPr>
            <p:ph type="body" sz="quarter" idx="14"/>
          </p:nvPr>
        </p:nvSpPr>
        <p:spPr/>
        <p:txBody>
          <a:bodyPr/>
          <a:lstStyle/>
          <a:p>
            <a:r>
              <a:rPr lang="en-US"/>
              <a:t>AIDS</a:t>
            </a:r>
          </a:p>
          <a:p>
            <a:r>
              <a:rPr lang="en-US"/>
              <a:t>N=161</a:t>
            </a:r>
          </a:p>
        </p:txBody>
      </p:sp>
      <p:sp>
        <p:nvSpPr>
          <p:cNvPr id="5" name="Title 4">
            <a:extLst>
              <a:ext uri="{FF2B5EF4-FFF2-40B4-BE49-F238E27FC236}">
                <a16:creationId xmlns:a16="http://schemas.microsoft.com/office/drawing/2014/main" id="{8B01252B-D25F-4CA8-AC6E-B2ACFE7402F0}"/>
              </a:ext>
            </a:extLst>
          </p:cNvPr>
          <p:cNvSpPr>
            <a:spLocks noGrp="1"/>
          </p:cNvSpPr>
          <p:nvPr>
            <p:ph type="title"/>
          </p:nvPr>
        </p:nvSpPr>
        <p:spPr/>
        <p:txBody>
          <a:bodyPr>
            <a:normAutofit/>
          </a:bodyPr>
          <a:lstStyle/>
          <a:p>
            <a:r>
              <a:rPr lang="en-US" sz="2800" b="1" dirty="0"/>
              <a:t>Adult HIV and AIDS Diagnoses and Population</a:t>
            </a:r>
            <a:br>
              <a:rPr lang="en-US" sz="2800" b="1" dirty="0"/>
            </a:br>
            <a:r>
              <a:rPr lang="en-US" sz="2800" b="1" dirty="0"/>
              <a:t>By Race or Ethnicity, 2021, Area 4</a:t>
            </a:r>
          </a:p>
        </p:txBody>
      </p:sp>
      <p:pic>
        <p:nvPicPr>
          <p:cNvPr id="7" name="Content Placeholder 6">
            <a:extLst>
              <a:ext uri="{FF2B5EF4-FFF2-40B4-BE49-F238E27FC236}">
                <a16:creationId xmlns:a16="http://schemas.microsoft.com/office/drawing/2014/main" id="{A9E67A9F-45DA-43D1-AC2E-387052AD0E4C}"/>
              </a:ext>
            </a:extLst>
          </p:cNvPr>
          <p:cNvPicPr>
            <a:picLocks noGrp="1" noChangeAspect="1"/>
          </p:cNvPicPr>
          <p:nvPr>
            <p:ph idx="1"/>
          </p:nvPr>
        </p:nvPicPr>
        <p:blipFill>
          <a:blip r:embed="rId2"/>
          <a:stretch>
            <a:fillRect/>
          </a:stretch>
        </p:blipFill>
        <p:spPr>
          <a:xfrm>
            <a:off x="180059" y="1298575"/>
            <a:ext cx="8902945" cy="4841875"/>
          </a:xfrm>
          <a:prstGeom prst="rect">
            <a:avLst/>
          </a:prstGeom>
        </p:spPr>
      </p:pic>
    </p:spTree>
    <p:extLst>
      <p:ext uri="{BB962C8B-B14F-4D97-AF65-F5344CB8AC3E}">
        <p14:creationId xmlns:p14="http://schemas.microsoft.com/office/powerpoint/2010/main" val="3559476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4A5E0-DD0D-4575-9566-03D1F99FCF7C}"/>
              </a:ext>
            </a:extLst>
          </p:cNvPr>
          <p:cNvSpPr>
            <a:spLocks noGrp="1"/>
          </p:cNvSpPr>
          <p:nvPr>
            <p:ph type="body" sz="quarter" idx="12"/>
          </p:nvPr>
        </p:nvSpPr>
        <p:spPr/>
        <p:txBody>
          <a:bodyPr>
            <a:noAutofit/>
          </a:bodyPr>
          <a:lstStyle/>
          <a:p>
            <a:r>
              <a:rPr lang="en-US"/>
              <a:t>Rate Ratios</a:t>
            </a:r>
          </a:p>
        </p:txBody>
      </p:sp>
      <p:sp>
        <p:nvSpPr>
          <p:cNvPr id="3" name="Text Placeholder 2">
            <a:extLst>
              <a:ext uri="{FF2B5EF4-FFF2-40B4-BE49-F238E27FC236}">
                <a16:creationId xmlns:a16="http://schemas.microsoft.com/office/drawing/2014/main" id="{771348E4-0734-4821-BDB3-6EF2E6A840A8}"/>
              </a:ext>
            </a:extLst>
          </p:cNvPr>
          <p:cNvSpPr>
            <a:spLocks noGrp="1"/>
          </p:cNvSpPr>
          <p:nvPr>
            <p:ph type="body" sz="quarter" idx="13"/>
          </p:nvPr>
        </p:nvSpPr>
        <p:spPr/>
        <p:txBody>
          <a:bodyPr/>
          <a:lstStyle/>
          <a:p>
            <a:r>
              <a:rPr lang="en-US"/>
              <a:t>Males</a:t>
            </a:r>
          </a:p>
          <a:p>
            <a:r>
              <a:rPr lang="en-US"/>
              <a:t>   Black to White: 6.8 to 1</a:t>
            </a:r>
          </a:p>
          <a:p>
            <a:r>
              <a:rPr lang="en-US"/>
              <a:t>   Hispanic/Latino to White: 3.9 to 1</a:t>
            </a:r>
          </a:p>
        </p:txBody>
      </p:sp>
      <p:sp>
        <p:nvSpPr>
          <p:cNvPr id="4" name="Text Placeholder 3">
            <a:extLst>
              <a:ext uri="{FF2B5EF4-FFF2-40B4-BE49-F238E27FC236}">
                <a16:creationId xmlns:a16="http://schemas.microsoft.com/office/drawing/2014/main" id="{AF6E419B-05EE-4BD7-AF20-55B7A31396F9}"/>
              </a:ext>
            </a:extLst>
          </p:cNvPr>
          <p:cNvSpPr>
            <a:spLocks noGrp="1"/>
          </p:cNvSpPr>
          <p:nvPr>
            <p:ph type="body" sz="quarter" idx="14"/>
          </p:nvPr>
        </p:nvSpPr>
        <p:spPr/>
        <p:txBody>
          <a:bodyPr/>
          <a:lstStyle/>
          <a:p>
            <a:r>
              <a:rPr lang="en-US"/>
              <a:t>Females</a:t>
            </a:r>
          </a:p>
          <a:p>
            <a:r>
              <a:rPr lang="en-US"/>
              <a:t>   Black to White: 10.9 to 1</a:t>
            </a:r>
          </a:p>
          <a:p>
            <a:r>
              <a:rPr lang="en-US"/>
              <a:t>   Hispanic/Latina to White: 2.3 to 1</a:t>
            </a:r>
          </a:p>
        </p:txBody>
      </p:sp>
      <p:sp>
        <p:nvSpPr>
          <p:cNvPr id="5" name="Title 4">
            <a:extLst>
              <a:ext uri="{FF2B5EF4-FFF2-40B4-BE49-F238E27FC236}">
                <a16:creationId xmlns:a16="http://schemas.microsoft.com/office/drawing/2014/main" id="{B503398E-F344-410C-B764-080801BE4B5E}"/>
              </a:ext>
            </a:extLst>
          </p:cNvPr>
          <p:cNvSpPr>
            <a:spLocks noGrp="1"/>
          </p:cNvSpPr>
          <p:nvPr>
            <p:ph type="title"/>
          </p:nvPr>
        </p:nvSpPr>
        <p:spPr/>
        <p:txBody>
          <a:bodyPr>
            <a:normAutofit/>
          </a:bodyPr>
          <a:lstStyle/>
          <a:p>
            <a:r>
              <a:rPr lang="en-US" sz="2800" b="1" dirty="0"/>
              <a:t>Adult HIV Diagnosis Rates by Sex</a:t>
            </a:r>
            <a:br>
              <a:rPr lang="en-US" sz="2800" b="1" dirty="0"/>
            </a:br>
            <a:r>
              <a:rPr lang="en-US" sz="2800" b="1" dirty="0"/>
              <a:t>And Race or Ethnicity, 2021, Area 4</a:t>
            </a:r>
          </a:p>
        </p:txBody>
      </p:sp>
      <p:pic>
        <p:nvPicPr>
          <p:cNvPr id="7" name="Content Placeholder 6">
            <a:extLst>
              <a:ext uri="{FF2B5EF4-FFF2-40B4-BE49-F238E27FC236}">
                <a16:creationId xmlns:a16="http://schemas.microsoft.com/office/drawing/2014/main" id="{4416C207-1549-4475-BB03-1D7BCDBAC1C4}"/>
              </a:ext>
            </a:extLst>
          </p:cNvPr>
          <p:cNvPicPr>
            <a:picLocks noGrp="1" noChangeAspect="1"/>
          </p:cNvPicPr>
          <p:nvPr>
            <p:ph idx="1"/>
          </p:nvPr>
        </p:nvPicPr>
        <p:blipFill>
          <a:blip r:embed="rId2"/>
          <a:stretch>
            <a:fillRect/>
          </a:stretch>
        </p:blipFill>
        <p:spPr>
          <a:xfrm>
            <a:off x="436217" y="1335088"/>
            <a:ext cx="7942954" cy="4805362"/>
          </a:xfrm>
          <a:prstGeom prst="rect">
            <a:avLst/>
          </a:prstGeom>
        </p:spPr>
      </p:pic>
    </p:spTree>
    <p:extLst>
      <p:ext uri="{BB962C8B-B14F-4D97-AF65-F5344CB8AC3E}">
        <p14:creationId xmlns:p14="http://schemas.microsoft.com/office/powerpoint/2010/main" val="1145707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EB078BA-445A-44BF-B920-16988AB00AE8}"/>
              </a:ext>
            </a:extLst>
          </p:cNvPr>
          <p:cNvPicPr>
            <a:picLocks noGrp="1" noChangeAspect="1"/>
          </p:cNvPicPr>
          <p:nvPr>
            <p:ph idx="1"/>
          </p:nvPr>
        </p:nvPicPr>
        <p:blipFill>
          <a:blip r:embed="rId2"/>
          <a:stretch>
            <a:fillRect/>
          </a:stretch>
        </p:blipFill>
        <p:spPr>
          <a:xfrm>
            <a:off x="842643" y="1344613"/>
            <a:ext cx="10506713" cy="4870450"/>
          </a:xfrm>
          <a:prstGeom prst="rect">
            <a:avLst/>
          </a:prstGeom>
        </p:spPr>
      </p:pic>
      <p:sp>
        <p:nvSpPr>
          <p:cNvPr id="3" name="Title 2">
            <a:extLst>
              <a:ext uri="{FF2B5EF4-FFF2-40B4-BE49-F238E27FC236}">
                <a16:creationId xmlns:a16="http://schemas.microsoft.com/office/drawing/2014/main" id="{4D9281AC-F86C-42D1-9E8E-F36B718508ED}"/>
              </a:ext>
            </a:extLst>
          </p:cNvPr>
          <p:cNvSpPr>
            <a:spLocks noGrp="1"/>
          </p:cNvSpPr>
          <p:nvPr>
            <p:ph type="title"/>
          </p:nvPr>
        </p:nvSpPr>
        <p:spPr/>
        <p:txBody>
          <a:bodyPr>
            <a:normAutofit/>
          </a:bodyPr>
          <a:lstStyle/>
          <a:p>
            <a:r>
              <a:rPr lang="en-US" sz="2800" b="1" dirty="0"/>
              <a:t>Adult HIV Diagnoses By Sex </a:t>
            </a:r>
            <a:br>
              <a:rPr lang="en-US" sz="2800" b="1" dirty="0"/>
            </a:br>
            <a:r>
              <a:rPr lang="en-US" sz="2800" b="1" dirty="0"/>
              <a:t>And Age at Diagnosis, 2021, Area 4</a:t>
            </a:r>
          </a:p>
        </p:txBody>
      </p:sp>
    </p:spTree>
    <p:extLst>
      <p:ext uri="{BB962C8B-B14F-4D97-AF65-F5344CB8AC3E}">
        <p14:creationId xmlns:p14="http://schemas.microsoft.com/office/powerpoint/2010/main" val="385889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2941E-9890-4312-B1A8-D37F689318AD}"/>
              </a:ext>
            </a:extLst>
          </p:cNvPr>
          <p:cNvSpPr>
            <a:spLocks noGrp="1"/>
          </p:cNvSpPr>
          <p:nvPr>
            <p:ph idx="1"/>
          </p:nvPr>
        </p:nvSpPr>
        <p:spPr/>
        <p:txBody>
          <a:bodyPr>
            <a:normAutofit/>
          </a:bodyPr>
          <a:lstStyle/>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3200" b="1"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b="1" dirty="0">
                <a:solidFill>
                  <a:srgbClr val="000000"/>
                </a:solidFill>
                <a:latin typeface="Arial" charset="0"/>
                <a:ea typeface="SimSun" pitchFamily="2" charset="-122"/>
                <a:cs typeface="Times New Roman" pitchFamily="18" charset="0"/>
              </a:rPr>
              <a:t>HIV:</a:t>
            </a:r>
            <a:r>
              <a:rPr lang="en-US" altLang="en-US" sz="3200" dirty="0">
                <a:solidFill>
                  <a:srgbClr val="000000"/>
                </a:solidFill>
                <a:latin typeface="Arial" charset="0"/>
                <a:ea typeface="SimSun" pitchFamily="2" charset="-122"/>
                <a:cs typeface="Times New Roman" pitchFamily="18" charset="0"/>
              </a:rPr>
              <a:t> Human Immunodeficiency Virus</a:t>
            </a:r>
            <a:r>
              <a:rPr lang="en-US" altLang="en-US" sz="3200" dirty="0">
                <a:solidFill>
                  <a:prstClr val="black"/>
                </a:solidFill>
                <a:latin typeface="Arial" charset="0"/>
                <a:ea typeface="SimSun" pitchFamily="2" charset="-122"/>
                <a:cs typeface="Times New Roman" pitchFamily="18" charset="0"/>
              </a:rPr>
              <a:t> </a:t>
            </a: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3200"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b="1" dirty="0">
                <a:solidFill>
                  <a:srgbClr val="000000"/>
                </a:solidFill>
                <a:latin typeface="Arial" charset="0"/>
                <a:ea typeface="SimSun" pitchFamily="2" charset="-122"/>
                <a:cs typeface="Times New Roman" pitchFamily="18" charset="0"/>
              </a:rPr>
              <a:t>AIDS:</a:t>
            </a:r>
            <a:r>
              <a:rPr lang="en-US" altLang="en-US" sz="3200" dirty="0">
                <a:solidFill>
                  <a:srgbClr val="000000"/>
                </a:solidFill>
                <a:latin typeface="Arial" charset="0"/>
                <a:ea typeface="SimSun" pitchFamily="2" charset="-122"/>
                <a:cs typeface="Times New Roman" pitchFamily="18" charset="0"/>
              </a:rPr>
              <a:t> Acquired Immune Deficiency Syndrome</a:t>
            </a:r>
            <a:r>
              <a:rPr lang="en-US" altLang="en-US" sz="3200" dirty="0">
                <a:solidFill>
                  <a:prstClr val="black"/>
                </a:solidFill>
                <a:latin typeface="Arial" charset="0"/>
                <a:ea typeface="SimSun" pitchFamily="2" charset="-122"/>
                <a:cs typeface="Times New Roman" pitchFamily="18" charset="0"/>
              </a:rPr>
              <a:t> </a:t>
            </a:r>
          </a:p>
          <a:p>
            <a:pPr marL="0" lvl="0" indent="0">
              <a:lnSpc>
                <a:spcPct val="8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b="1"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solidFill>
                  <a:srgbClr val="000000"/>
                </a:solidFill>
                <a:latin typeface="Arial" charset="0"/>
                <a:ea typeface="SimSun" pitchFamily="2" charset="-122"/>
                <a:cs typeface="Times New Roman" pitchFamily="18" charset="0"/>
              </a:rPr>
              <a:t>IDU: </a:t>
            </a:r>
            <a:r>
              <a:rPr lang="en-US" sz="3200" dirty="0">
                <a:solidFill>
                  <a:srgbClr val="000000"/>
                </a:solidFill>
                <a:latin typeface="Arial" charset="0"/>
                <a:ea typeface="SimSun" pitchFamily="2" charset="-122"/>
                <a:cs typeface="Times New Roman" pitchFamily="18" charset="0"/>
              </a:rPr>
              <a:t>Injection Drug Use</a:t>
            </a: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b="1"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solidFill>
                  <a:srgbClr val="000000"/>
                </a:solidFill>
                <a:latin typeface="Arial" charset="0"/>
                <a:ea typeface="SimSun" pitchFamily="2" charset="-122"/>
                <a:cs typeface="Times New Roman" pitchFamily="18" charset="0"/>
              </a:rPr>
              <a:t>MMSC: </a:t>
            </a:r>
            <a:r>
              <a:rPr lang="en-US" sz="3200" dirty="0">
                <a:solidFill>
                  <a:srgbClr val="000000"/>
                </a:solidFill>
                <a:latin typeface="Arial" charset="0"/>
                <a:ea typeface="SimSun" pitchFamily="2" charset="-122"/>
                <a:cs typeface="Times New Roman" pitchFamily="18" charset="0"/>
              </a:rPr>
              <a:t>Male-to-Male Sexual Contact</a:t>
            </a: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solidFill>
                  <a:srgbClr val="000000"/>
                </a:solidFill>
                <a:latin typeface="Arial" charset="0"/>
                <a:ea typeface="SimSun" pitchFamily="2" charset="-122"/>
                <a:cs typeface="Times New Roman" pitchFamily="18" charset="0"/>
              </a:rPr>
              <a:t>MSM: </a:t>
            </a:r>
            <a:r>
              <a:rPr lang="en-US" sz="3200" dirty="0">
                <a:solidFill>
                  <a:srgbClr val="000000"/>
                </a:solidFill>
                <a:latin typeface="Arial" charset="0"/>
                <a:ea typeface="SimSun" pitchFamily="2" charset="-122"/>
                <a:cs typeface="Times New Roman" pitchFamily="18" charset="0"/>
              </a:rPr>
              <a:t>Men Who Have Sex with Men</a:t>
            </a:r>
          </a:p>
          <a:p>
            <a:pPr marL="0" lvl="0" indent="0">
              <a:lnSpc>
                <a:spcPct val="8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000000"/>
              </a:solidFill>
              <a:latin typeface="Arial" charset="0"/>
              <a:ea typeface="SimSun" pitchFamily="2" charset="-122"/>
              <a:cs typeface="Times New Roman" pitchFamily="18" charset="0"/>
            </a:endParaRPr>
          </a:p>
          <a:p>
            <a:pPr marL="0" lvl="0" indent="0">
              <a:lnSpc>
                <a:spcPct val="8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000000"/>
              </a:solidFill>
              <a:latin typeface="Arial" charset="0"/>
              <a:ea typeface="SimSun" pitchFamily="2" charset="-122"/>
              <a:cs typeface="Times New Roman" pitchFamily="18" charset="0"/>
            </a:endParaRPr>
          </a:p>
        </p:txBody>
      </p:sp>
      <p:sp>
        <p:nvSpPr>
          <p:cNvPr id="2" name="Title 1">
            <a:extLst>
              <a:ext uri="{FF2B5EF4-FFF2-40B4-BE49-F238E27FC236}">
                <a16:creationId xmlns:a16="http://schemas.microsoft.com/office/drawing/2014/main" id="{D4A47F29-488F-4104-A376-98DCC59AFC08}"/>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Acronyms</a:t>
            </a:r>
            <a:endParaRPr lang="en-US" sz="3600" b="1" dirty="0"/>
          </a:p>
        </p:txBody>
      </p:sp>
    </p:spTree>
    <p:extLst>
      <p:ext uri="{BB962C8B-B14F-4D97-AF65-F5344CB8AC3E}">
        <p14:creationId xmlns:p14="http://schemas.microsoft.com/office/powerpoint/2010/main" val="3866016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764110E-D0C7-4486-828A-07668D590F7A}"/>
              </a:ext>
            </a:extLst>
          </p:cNvPr>
          <p:cNvPicPr>
            <a:picLocks noGrp="1" noChangeAspect="1"/>
          </p:cNvPicPr>
          <p:nvPr>
            <p:ph idx="1"/>
          </p:nvPr>
        </p:nvPicPr>
        <p:blipFill>
          <a:blip r:embed="rId2"/>
          <a:stretch>
            <a:fillRect/>
          </a:stretch>
        </p:blipFill>
        <p:spPr>
          <a:xfrm>
            <a:off x="842643" y="1344613"/>
            <a:ext cx="10506713" cy="4870450"/>
          </a:xfrm>
          <a:prstGeom prst="rect">
            <a:avLst/>
          </a:prstGeom>
        </p:spPr>
      </p:pic>
      <p:sp>
        <p:nvSpPr>
          <p:cNvPr id="3" name="Title 2">
            <a:extLst>
              <a:ext uri="{FF2B5EF4-FFF2-40B4-BE49-F238E27FC236}">
                <a16:creationId xmlns:a16="http://schemas.microsoft.com/office/drawing/2014/main" id="{20B0137E-FCDA-451C-B4EA-67E452F600D5}"/>
              </a:ext>
            </a:extLst>
          </p:cNvPr>
          <p:cNvSpPr>
            <a:spLocks noGrp="1"/>
          </p:cNvSpPr>
          <p:nvPr>
            <p:ph type="title"/>
          </p:nvPr>
        </p:nvSpPr>
        <p:spPr/>
        <p:txBody>
          <a:bodyPr>
            <a:normAutofit/>
          </a:bodyPr>
          <a:lstStyle/>
          <a:p>
            <a:r>
              <a:rPr lang="en-US" sz="3200" b="1"/>
              <a:t>Adult Male HIV Diagnoses by Mode of</a:t>
            </a:r>
            <a:br>
              <a:rPr lang="en-US" sz="3200" b="1"/>
            </a:br>
            <a:r>
              <a:rPr lang="en-US" sz="3200" b="1"/>
              <a:t>Exposure, 2012–2021, Area 4</a:t>
            </a:r>
          </a:p>
        </p:txBody>
      </p:sp>
    </p:spTree>
    <p:extLst>
      <p:ext uri="{BB962C8B-B14F-4D97-AF65-F5344CB8AC3E}">
        <p14:creationId xmlns:p14="http://schemas.microsoft.com/office/powerpoint/2010/main" val="528632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DE51FB4-9BAF-41E0-A456-C5CE9DA4DB3C}"/>
              </a:ext>
            </a:extLst>
          </p:cNvPr>
          <p:cNvPicPr>
            <a:picLocks noGrp="1" noChangeAspect="1"/>
          </p:cNvPicPr>
          <p:nvPr>
            <p:ph idx="1"/>
          </p:nvPr>
        </p:nvPicPr>
        <p:blipFill>
          <a:blip r:embed="rId2"/>
          <a:stretch>
            <a:fillRect/>
          </a:stretch>
        </p:blipFill>
        <p:spPr>
          <a:xfrm>
            <a:off x="842643" y="1344613"/>
            <a:ext cx="10506713" cy="4870450"/>
          </a:xfrm>
          <a:prstGeom prst="rect">
            <a:avLst/>
          </a:prstGeom>
        </p:spPr>
      </p:pic>
      <p:sp>
        <p:nvSpPr>
          <p:cNvPr id="3" name="Title 2">
            <a:extLst>
              <a:ext uri="{FF2B5EF4-FFF2-40B4-BE49-F238E27FC236}">
                <a16:creationId xmlns:a16="http://schemas.microsoft.com/office/drawing/2014/main" id="{A4E79391-0685-4057-BA3B-C8DD7987F993}"/>
              </a:ext>
            </a:extLst>
          </p:cNvPr>
          <p:cNvSpPr>
            <a:spLocks noGrp="1"/>
          </p:cNvSpPr>
          <p:nvPr>
            <p:ph type="title"/>
          </p:nvPr>
        </p:nvSpPr>
        <p:spPr/>
        <p:txBody>
          <a:bodyPr>
            <a:normAutofit/>
          </a:bodyPr>
          <a:lstStyle/>
          <a:p>
            <a:r>
              <a:rPr lang="en-US" sz="2800" b="1" dirty="0"/>
              <a:t>Adult Female HIV Diagnoses by Mode of</a:t>
            </a:r>
            <a:br>
              <a:rPr lang="en-US" sz="2800" b="1" dirty="0"/>
            </a:br>
            <a:r>
              <a:rPr lang="en-US" sz="2800" b="1" dirty="0"/>
              <a:t>Exposure, 2012–2021, Area 4</a:t>
            </a:r>
          </a:p>
        </p:txBody>
      </p:sp>
    </p:spTree>
    <p:extLst>
      <p:ext uri="{BB962C8B-B14F-4D97-AF65-F5344CB8AC3E}">
        <p14:creationId xmlns:p14="http://schemas.microsoft.com/office/powerpoint/2010/main" val="379677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112C8-6015-4E72-B702-B6BE6121F80E}"/>
              </a:ext>
            </a:extLst>
          </p:cNvPr>
          <p:cNvSpPr>
            <a:spLocks noGrp="1"/>
          </p:cNvSpPr>
          <p:nvPr>
            <p:ph type="title"/>
          </p:nvPr>
        </p:nvSpPr>
        <p:spPr/>
        <p:txBody>
          <a:bodyPr/>
          <a:lstStyle/>
          <a:p>
            <a:r>
              <a:rPr lang="en-US" dirty="0"/>
              <a:t>HIV Co-morbidity Data</a:t>
            </a:r>
          </a:p>
        </p:txBody>
      </p:sp>
    </p:spTree>
    <p:extLst>
      <p:ext uri="{BB962C8B-B14F-4D97-AF65-F5344CB8AC3E}">
        <p14:creationId xmlns:p14="http://schemas.microsoft.com/office/powerpoint/2010/main" val="2114472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altLang="en-US" sz="2800" b="1" dirty="0">
                <a:latin typeface="Arial" charset="0"/>
              </a:rPr>
              <a:t>PWH with a Co-occurring Diagnosis of an STI by Type and Year of STI Report, 2017–2021</a:t>
            </a:r>
            <a:r>
              <a:rPr lang="en-US" sz="2800" b="1" dirty="0">
                <a:latin typeface="Arial" panose="020B0604020202020204" pitchFamily="34" charset="0"/>
                <a:cs typeface="Arial" panose="020B0604020202020204" pitchFamily="34" charset="0"/>
              </a:rPr>
              <a:t>,</a:t>
            </a:r>
            <a:r>
              <a:rPr lang="en-US" sz="2800" b="1" dirty="0"/>
              <a:t> </a:t>
            </a:r>
            <a:r>
              <a:rPr lang="en-US" sz="2800" b="1" dirty="0">
                <a:latin typeface="Arial" panose="020B0604020202020204" pitchFamily="34" charset="0"/>
                <a:cs typeface="Arial" panose="020B0604020202020204" pitchFamily="34" charset="0"/>
              </a:rPr>
              <a:t>Area 4</a:t>
            </a:r>
          </a:p>
        </p:txBody>
      </p:sp>
      <p:graphicFrame>
        <p:nvGraphicFramePr>
          <p:cNvPr id="4" name="Table 3">
            <a:extLst>
              <a:ext uri="{FF2B5EF4-FFF2-40B4-BE49-F238E27FC236}">
                <a16:creationId xmlns:a16="http://schemas.microsoft.com/office/drawing/2014/main" id="{0FB54443-B99D-4683-BD36-787DDD8A8879}"/>
              </a:ext>
            </a:extLst>
          </p:cNvPr>
          <p:cNvGraphicFramePr>
            <a:graphicFrameLocks noGrp="1"/>
          </p:cNvGraphicFramePr>
          <p:nvPr>
            <p:extLst>
              <p:ext uri="{D42A27DB-BD31-4B8C-83A1-F6EECF244321}">
                <p14:modId xmlns:p14="http://schemas.microsoft.com/office/powerpoint/2010/main" val="2296091640"/>
              </p:ext>
            </p:extLst>
          </p:nvPr>
        </p:nvGraphicFramePr>
        <p:xfrm>
          <a:off x="1103930" y="1430582"/>
          <a:ext cx="9984140" cy="4530450"/>
        </p:xfrm>
        <a:graphic>
          <a:graphicData uri="http://schemas.openxmlformats.org/drawingml/2006/table">
            <a:tbl>
              <a:tblPr firstRow="1" bandRow="1">
                <a:tableStyleId>{FABFCF23-3B69-468F-B69F-88F6DE6A72F2}</a:tableStyleId>
              </a:tblPr>
              <a:tblGrid>
                <a:gridCol w="2521524">
                  <a:extLst>
                    <a:ext uri="{9D8B030D-6E8A-4147-A177-3AD203B41FA5}">
                      <a16:colId xmlns:a16="http://schemas.microsoft.com/office/drawing/2014/main" val="2488509914"/>
                    </a:ext>
                  </a:extLst>
                </a:gridCol>
                <a:gridCol w="2268984">
                  <a:extLst>
                    <a:ext uri="{9D8B030D-6E8A-4147-A177-3AD203B41FA5}">
                      <a16:colId xmlns:a16="http://schemas.microsoft.com/office/drawing/2014/main" val="275271340"/>
                    </a:ext>
                  </a:extLst>
                </a:gridCol>
                <a:gridCol w="2287736">
                  <a:extLst>
                    <a:ext uri="{9D8B030D-6E8A-4147-A177-3AD203B41FA5}">
                      <a16:colId xmlns:a16="http://schemas.microsoft.com/office/drawing/2014/main" val="140111785"/>
                    </a:ext>
                  </a:extLst>
                </a:gridCol>
                <a:gridCol w="2905896">
                  <a:extLst>
                    <a:ext uri="{9D8B030D-6E8A-4147-A177-3AD203B41FA5}">
                      <a16:colId xmlns:a16="http://schemas.microsoft.com/office/drawing/2014/main" val="3606377641"/>
                    </a:ext>
                  </a:extLst>
                </a:gridCol>
              </a:tblGrid>
              <a:tr h="860337">
                <a:tc>
                  <a:txBody>
                    <a:bodyPr/>
                    <a:lstStyle/>
                    <a:p>
                      <a:pPr algn="ctr"/>
                      <a:r>
                        <a:rPr lang="en-US" sz="2400" dirty="0">
                          <a:latin typeface="Arial" panose="020B0604020202020204" pitchFamily="34" charset="0"/>
                          <a:cs typeface="Arial" panose="020B0604020202020204" pitchFamily="34" charset="0"/>
                        </a:rPr>
                        <a:t>Year of STI 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A3B2"/>
                    </a:solidFill>
                  </a:tcPr>
                </a:tc>
                <a:tc>
                  <a:txBody>
                    <a:bodyPr/>
                    <a:lstStyle/>
                    <a:p>
                      <a:pPr algn="ctr"/>
                      <a:r>
                        <a:rPr lang="en-US" sz="2400" dirty="0">
                          <a:latin typeface="Arial" panose="020B0604020202020204" pitchFamily="34" charset="0"/>
                          <a:cs typeface="Arial" panose="020B0604020202020204" pitchFamily="34" charset="0"/>
                        </a:rPr>
                        <a:t>HIV/</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Early Syphilis</a:t>
                      </a:r>
                      <a:r>
                        <a:rPr lang="en-US" altLang="en-US" sz="2400" baseline="30000" dirty="0">
                          <a:latin typeface="Arial" charset="0"/>
                        </a:rPr>
                        <a:t>1</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A3B2"/>
                    </a:solidFill>
                  </a:tcPr>
                </a:tc>
                <a:tc>
                  <a:txBody>
                    <a:bodyPr/>
                    <a:lstStyle/>
                    <a:p>
                      <a:pPr algn="ctr"/>
                      <a:r>
                        <a:rPr lang="en-US" sz="2400" dirty="0">
                          <a:latin typeface="Arial" panose="020B0604020202020204" pitchFamily="34" charset="0"/>
                          <a:cs typeface="Arial" panose="020B0604020202020204" pitchFamily="34" charset="0"/>
                        </a:rPr>
                        <a:t>HIV/</a:t>
                      </a:r>
                    </a:p>
                    <a:p>
                      <a:pPr algn="ctr"/>
                      <a:r>
                        <a:rPr lang="en-US" sz="2400" dirty="0">
                          <a:latin typeface="Arial" panose="020B0604020202020204" pitchFamily="34" charset="0"/>
                          <a:cs typeface="Arial" panose="020B0604020202020204" pitchFamily="34" charset="0"/>
                        </a:rPr>
                        <a:t>Chlamydia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A3B2"/>
                    </a:solidFill>
                  </a:tcPr>
                </a:tc>
                <a:tc>
                  <a:txBody>
                    <a:bodyPr/>
                    <a:lstStyle/>
                    <a:p>
                      <a:pPr algn="ctr"/>
                      <a:r>
                        <a:rPr lang="en-US" sz="2400" dirty="0">
                          <a:latin typeface="Arial" panose="020B0604020202020204" pitchFamily="34" charset="0"/>
                          <a:cs typeface="Arial" panose="020B0604020202020204" pitchFamily="34" charset="0"/>
                        </a:rPr>
                        <a:t>HIV/</a:t>
                      </a:r>
                    </a:p>
                    <a:p>
                      <a:pPr algn="ctr"/>
                      <a:r>
                        <a:rPr lang="en-US" sz="2400" dirty="0">
                          <a:latin typeface="Arial" panose="020B0604020202020204" pitchFamily="34" charset="0"/>
                          <a:cs typeface="Arial" panose="020B0604020202020204" pitchFamily="34" charset="0"/>
                        </a:rPr>
                        <a:t>Gonorrhea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A3B2"/>
                    </a:solidFill>
                  </a:tcPr>
                </a:tc>
                <a:extLst>
                  <a:ext uri="{0D108BD9-81ED-4DB2-BD59-A6C34878D82A}">
                    <a16:rowId xmlns:a16="http://schemas.microsoft.com/office/drawing/2014/main" val="3449576189"/>
                  </a:ext>
                </a:extLst>
              </a:tr>
              <a:tr h="503754">
                <a:tc>
                  <a:txBody>
                    <a:bodyPr/>
                    <a:lstStyle/>
                    <a:p>
                      <a:pPr algn="ctr"/>
                      <a:r>
                        <a:rPr lang="en-US" sz="2400" b="1" dirty="0">
                          <a:solidFill>
                            <a:srgbClr val="000000"/>
                          </a:solidFill>
                          <a:latin typeface="Arial" panose="020B0604020202020204" pitchFamily="34" charset="0"/>
                          <a:cs typeface="Arial" panose="020B0604020202020204" pitchFamily="34" charset="0"/>
                        </a:rPr>
                        <a:t>2017</a:t>
                      </a:r>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166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138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234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3853034"/>
                  </a:ext>
                </a:extLst>
              </a:tr>
              <a:tr h="503754">
                <a:tc>
                  <a:txBody>
                    <a:bodyPr/>
                    <a:lstStyle/>
                    <a:p>
                      <a:pPr algn="ctr"/>
                      <a:r>
                        <a:rPr lang="en-US" sz="2400" b="1" dirty="0">
                          <a:solidFill>
                            <a:srgbClr val="000000"/>
                          </a:solidFill>
                          <a:latin typeface="Arial" panose="020B0604020202020204" pitchFamily="34" charset="0"/>
                          <a:cs typeface="Arial" panose="020B0604020202020204" pitchFamily="34" charset="0"/>
                        </a:rPr>
                        <a:t>2018</a:t>
                      </a:r>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185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267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4862683"/>
                  </a:ext>
                </a:extLst>
              </a:tr>
              <a:tr h="503754">
                <a:tc>
                  <a:txBody>
                    <a:bodyPr/>
                    <a:lstStyle/>
                    <a:p>
                      <a:pPr algn="ctr"/>
                      <a:r>
                        <a:rPr lang="en-US" sz="2400" b="1" dirty="0">
                          <a:solidFill>
                            <a:srgbClr val="000000"/>
                          </a:solidFill>
                          <a:latin typeface="Arial" panose="020B0604020202020204" pitchFamily="34" charset="0"/>
                          <a:cs typeface="Arial" panose="020B0604020202020204" pitchFamily="34" charset="0"/>
                        </a:rPr>
                        <a:t>2019</a:t>
                      </a:r>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228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222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350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7830220"/>
                  </a:ext>
                </a:extLst>
              </a:tr>
              <a:tr h="503754">
                <a:tc>
                  <a:txBody>
                    <a:bodyPr/>
                    <a:lstStyle/>
                    <a:p>
                      <a:pPr algn="ctr"/>
                      <a:r>
                        <a:rPr lang="en-US" sz="2400" b="1" dirty="0">
                          <a:solidFill>
                            <a:srgbClr val="000000"/>
                          </a:solidFill>
                          <a:latin typeface="Arial" panose="020B0604020202020204" pitchFamily="34" charset="0"/>
                          <a:cs typeface="Arial" panose="020B0604020202020204" pitchFamily="34" charset="0"/>
                        </a:rPr>
                        <a:t>2020</a:t>
                      </a:r>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206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191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266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7134694"/>
                  </a:ext>
                </a:extLst>
              </a:tr>
              <a:tr h="503754">
                <a:tc>
                  <a:txBody>
                    <a:bodyPr/>
                    <a:lstStyle/>
                    <a:p>
                      <a:pPr algn="ctr"/>
                      <a:r>
                        <a:rPr lang="en-US" sz="2400" b="1" dirty="0">
                          <a:solidFill>
                            <a:srgbClr val="000000"/>
                          </a:solidFill>
                          <a:latin typeface="Arial" panose="020B0604020202020204" pitchFamily="34" charset="0"/>
                          <a:cs typeface="Arial" panose="020B0604020202020204" pitchFamily="34" charset="0"/>
                        </a:rPr>
                        <a:t>2021</a:t>
                      </a:r>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006921"/>
                  </a:ext>
                </a:extLst>
              </a:tr>
              <a:tr h="503754">
                <a:tc>
                  <a:txBody>
                    <a:bodyPr/>
                    <a:lstStyle/>
                    <a:p>
                      <a:pPr algn="ctr"/>
                      <a:r>
                        <a:rPr lang="en-US" sz="2400" b="1" dirty="0">
                          <a:latin typeface="Arial" panose="020B0604020202020204" pitchFamily="34" charset="0"/>
                          <a:cs typeface="Arial" panose="020B0604020202020204" pitchFamily="34" charset="0"/>
                        </a:rPr>
                        <a:t>Percentage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109%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3517611"/>
                  </a:ext>
                </a:extLst>
              </a:tr>
            </a:tbl>
          </a:graphicData>
        </a:graphic>
      </p:graphicFrame>
      <p:sp>
        <p:nvSpPr>
          <p:cNvPr id="5" name="Text Box 4">
            <a:extLst>
              <a:ext uri="{FF2B5EF4-FFF2-40B4-BE49-F238E27FC236}">
                <a16:creationId xmlns:a16="http://schemas.microsoft.com/office/drawing/2014/main" id="{BE6FF82E-3C9E-478D-8A85-ACE19C42B01D}"/>
              </a:ext>
            </a:extLst>
          </p:cNvPr>
          <p:cNvSpPr txBox="1">
            <a:spLocks noChangeArrowheads="1"/>
          </p:cNvSpPr>
          <p:nvPr/>
        </p:nvSpPr>
        <p:spPr bwMode="auto">
          <a:xfrm>
            <a:off x="1150836" y="6213235"/>
            <a:ext cx="98903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pitchFamily="34" charset="0"/>
                <a:cs typeface="Times New Roman" pitchFamily="18" charset="0"/>
              </a:defRPr>
            </a:lvl1pPr>
            <a:lvl2pPr marL="742950" indent="-285750">
              <a:defRPr sz="2800">
                <a:solidFill>
                  <a:schemeClr val="tx1"/>
                </a:solidFill>
                <a:latin typeface="Arial" pitchFamily="34" charset="0"/>
                <a:cs typeface="Times New Roman" pitchFamily="18" charset="0"/>
              </a:defRPr>
            </a:lvl2pPr>
            <a:lvl3pPr marL="1143000" indent="-228600">
              <a:defRPr sz="2800">
                <a:solidFill>
                  <a:schemeClr val="tx1"/>
                </a:solidFill>
                <a:latin typeface="Arial" pitchFamily="34" charset="0"/>
                <a:cs typeface="Times New Roman" pitchFamily="18" charset="0"/>
              </a:defRPr>
            </a:lvl3pPr>
            <a:lvl4pPr marL="1600200" indent="-228600">
              <a:defRPr sz="2800">
                <a:solidFill>
                  <a:schemeClr val="tx1"/>
                </a:solidFill>
                <a:latin typeface="Arial" pitchFamily="34" charset="0"/>
                <a:cs typeface="Times New Roman" pitchFamily="18" charset="0"/>
              </a:defRPr>
            </a:lvl4pPr>
            <a:lvl5pPr marL="2057400" indent="-228600">
              <a:defRPr sz="2800">
                <a:solidFill>
                  <a:schemeClr val="tx1"/>
                </a:solidFill>
                <a:latin typeface="Arial" pitchFamily="34" charset="0"/>
                <a:cs typeface="Times New Roman" pitchFamily="18" charset="0"/>
              </a:defRPr>
            </a:lvl5pPr>
            <a:lvl6pPr marL="2514600" indent="-228600" eaLnBrk="0" fontAlgn="base" hangingPunct="0">
              <a:spcBef>
                <a:spcPct val="0"/>
              </a:spcBef>
              <a:spcAft>
                <a:spcPct val="0"/>
              </a:spcAft>
              <a:defRPr sz="2800">
                <a:solidFill>
                  <a:schemeClr val="tx1"/>
                </a:solidFill>
                <a:latin typeface="Arial" pitchFamily="34" charset="0"/>
                <a:cs typeface="Times New Roman" pitchFamily="18" charset="0"/>
              </a:defRPr>
            </a:lvl6pPr>
            <a:lvl7pPr marL="2971800" indent="-228600" eaLnBrk="0" fontAlgn="base" hangingPunct="0">
              <a:spcBef>
                <a:spcPct val="0"/>
              </a:spcBef>
              <a:spcAft>
                <a:spcPct val="0"/>
              </a:spcAft>
              <a:defRPr sz="2800">
                <a:solidFill>
                  <a:schemeClr val="tx1"/>
                </a:solidFill>
                <a:latin typeface="Arial" pitchFamily="34" charset="0"/>
                <a:cs typeface="Times New Roman" pitchFamily="18" charset="0"/>
              </a:defRPr>
            </a:lvl7pPr>
            <a:lvl8pPr marL="3429000" indent="-228600" eaLnBrk="0" fontAlgn="base" hangingPunct="0">
              <a:spcBef>
                <a:spcPct val="0"/>
              </a:spcBef>
              <a:spcAft>
                <a:spcPct val="0"/>
              </a:spcAft>
              <a:defRPr sz="2800">
                <a:solidFill>
                  <a:schemeClr val="tx1"/>
                </a:solidFill>
                <a:latin typeface="Arial" pitchFamily="34" charset="0"/>
                <a:cs typeface="Times New Roman" pitchFamily="18" charset="0"/>
              </a:defRPr>
            </a:lvl8pPr>
            <a:lvl9pPr marL="3886200" indent="-228600" eaLnBrk="0" fontAlgn="base" hangingPunct="0">
              <a:spcBef>
                <a:spcPct val="0"/>
              </a:spcBef>
              <a:spcAft>
                <a:spcPct val="0"/>
              </a:spcAft>
              <a:defRPr sz="2800">
                <a:solidFill>
                  <a:schemeClr val="tx1"/>
                </a:solidFill>
                <a:latin typeface="Arial" pitchFamily="34" charset="0"/>
                <a:cs typeface="Times New Roman" pitchFamily="18" charset="0"/>
              </a:defRPr>
            </a:lvl9pPr>
          </a:lstStyle>
          <a:p>
            <a:pPr algn="ctr"/>
            <a:r>
              <a:rPr lang="en-US" altLang="en-US" sz="1600" baseline="30000" dirty="0">
                <a:solidFill>
                  <a:schemeClr val="bg1"/>
                </a:solidFill>
                <a:ea typeface="SimSun" pitchFamily="2" charset="-122"/>
                <a:cs typeface="Arial" panose="020B0604020202020204" pitchFamily="34" charset="0"/>
              </a:rPr>
              <a:t>1</a:t>
            </a:r>
            <a:r>
              <a:rPr lang="en-US" altLang="en-US" sz="1600" dirty="0">
                <a:solidFill>
                  <a:schemeClr val="bg1"/>
                </a:solidFill>
                <a:ea typeface="SimSun" pitchFamily="2" charset="-122"/>
                <a:cs typeface="Arial" panose="020B0604020202020204" pitchFamily="34" charset="0"/>
              </a:rPr>
              <a:t>Primary, secondary and early non-primary, non-secondary syphilis.</a:t>
            </a:r>
            <a:endParaRPr lang="en-US" sz="1600" dirty="0">
              <a:solidFill>
                <a:schemeClr val="bg1"/>
              </a:solidFill>
              <a:cs typeface="Arial" panose="020B0604020202020204" pitchFamily="34" charset="0"/>
            </a:endParaRPr>
          </a:p>
        </p:txBody>
      </p:sp>
    </p:spTree>
    <p:extLst>
      <p:ext uri="{BB962C8B-B14F-4D97-AF65-F5344CB8AC3E}">
        <p14:creationId xmlns:p14="http://schemas.microsoft.com/office/powerpoint/2010/main" val="3568848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7C5F-995B-431D-9569-6AFF3712E979}"/>
              </a:ext>
            </a:extLst>
          </p:cNvPr>
          <p:cNvSpPr>
            <a:spLocks noGrp="1"/>
          </p:cNvSpPr>
          <p:nvPr>
            <p:ph type="title"/>
          </p:nvPr>
        </p:nvSpPr>
        <p:spPr/>
        <p:txBody>
          <a:bodyPr/>
          <a:lstStyle/>
          <a:p>
            <a:r>
              <a:rPr lang="en-US" dirty="0"/>
              <a:t>HIV Prevalence in Area 4</a:t>
            </a:r>
          </a:p>
        </p:txBody>
      </p:sp>
    </p:spTree>
    <p:extLst>
      <p:ext uri="{BB962C8B-B14F-4D97-AF65-F5344CB8AC3E}">
        <p14:creationId xmlns:p14="http://schemas.microsoft.com/office/powerpoint/2010/main" val="1782393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altLang="en-US" sz="2800" b="1" dirty="0">
                <a:latin typeface="Arial" charset="0"/>
              </a:rPr>
              <a:t>Adult PWH by ZIP Code of Residence,</a:t>
            </a:r>
            <a:r>
              <a:rPr lang="en-US" altLang="en-US" sz="2800" b="1" baseline="30000" dirty="0">
                <a:latin typeface="Arial" charset="0"/>
              </a:rPr>
              <a:t>1</a:t>
            </a:r>
            <a:r>
              <a:rPr lang="en-US" altLang="en-US" sz="2800" b="1" dirty="0">
                <a:latin typeface="Arial" charset="0"/>
              </a:rPr>
              <a:t> 2021 </a:t>
            </a:r>
            <a:br>
              <a:rPr lang="en-US" altLang="en-US" sz="2800" b="1" dirty="0">
                <a:latin typeface="Arial" charset="0"/>
              </a:rPr>
            </a:br>
            <a:r>
              <a:rPr lang="en-US" altLang="en-US" sz="2800" b="1" dirty="0">
                <a:latin typeface="Arial" charset="0"/>
              </a:rPr>
              <a:t>Living in Area 4</a:t>
            </a:r>
          </a:p>
        </p:txBody>
      </p:sp>
      <p:sp>
        <p:nvSpPr>
          <p:cNvPr id="6" name="Text Box 16">
            <a:extLst>
              <a:ext uri="{FF2B5EF4-FFF2-40B4-BE49-F238E27FC236}">
                <a16:creationId xmlns:a16="http://schemas.microsoft.com/office/drawing/2014/main" id="{D646DEBC-6695-463A-B680-C800D7104A34}"/>
              </a:ext>
            </a:extLst>
          </p:cNvPr>
          <p:cNvSpPr txBox="1">
            <a:spLocks noChangeArrowheads="1"/>
          </p:cNvSpPr>
          <p:nvPr/>
        </p:nvSpPr>
        <p:spPr bwMode="auto">
          <a:xfrm>
            <a:off x="965200" y="6238589"/>
            <a:ext cx="102615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en-US" altLang="en-US" sz="1600" baseline="30000" dirty="0">
                <a:solidFill>
                  <a:schemeClr val="bg1"/>
                </a:solidFill>
                <a:latin typeface="Arial" charset="0"/>
              </a:rPr>
              <a:t>1</a:t>
            </a:r>
            <a:r>
              <a:rPr lang="en-US" altLang="en-US" sz="1600" dirty="0">
                <a:solidFill>
                  <a:schemeClr val="bg1"/>
                </a:solidFill>
                <a:latin typeface="Arial" charset="0"/>
              </a:rPr>
              <a:t>Excludes homeless persons and persons with unknown ZIP codes.</a:t>
            </a:r>
          </a:p>
        </p:txBody>
      </p:sp>
      <p:pic>
        <p:nvPicPr>
          <p:cNvPr id="2050" name="Picture 2">
            <a:extLst>
              <a:ext uri="{FF2B5EF4-FFF2-40B4-BE49-F238E27FC236}">
                <a16:creationId xmlns:a16="http://schemas.microsoft.com/office/drawing/2014/main" id="{6636E6F5-A791-4F73-89C0-DD77F65B6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557" t="50238" r="38771"/>
          <a:stretch>
            <a:fillRect/>
          </a:stretch>
        </p:blipFill>
        <p:spPr bwMode="auto">
          <a:xfrm>
            <a:off x="1784413" y="2006600"/>
            <a:ext cx="1582738"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B8C2179F-FF61-4354-9873-7A392B70D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151" y="1380533"/>
            <a:ext cx="5995436" cy="468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674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altLang="en-US" sz="2800" b="1" dirty="0">
                <a:latin typeface="Arial" charset="0"/>
              </a:rPr>
              <a:t>MSM</a:t>
            </a:r>
            <a:r>
              <a:rPr lang="en-US" altLang="en-US" sz="2800" b="1" baseline="30000" dirty="0">
                <a:latin typeface="Arial" charset="0"/>
              </a:rPr>
              <a:t>1</a:t>
            </a:r>
            <a:r>
              <a:rPr lang="en-US" altLang="en-US" sz="2800" b="1" dirty="0">
                <a:latin typeface="Arial" charset="0"/>
              </a:rPr>
              <a:t> with HIV by ZIP Code of Residence,</a:t>
            </a:r>
            <a:r>
              <a:rPr lang="en-US" altLang="en-US" sz="2800" b="1" baseline="30000" dirty="0">
                <a:latin typeface="Arial" charset="0"/>
              </a:rPr>
              <a:t>2</a:t>
            </a:r>
            <a:r>
              <a:rPr lang="en-US" altLang="en-US" sz="2800" b="1" dirty="0">
                <a:latin typeface="Arial" charset="0"/>
              </a:rPr>
              <a:t> 2021</a:t>
            </a:r>
            <a:br>
              <a:rPr lang="en-US" altLang="en-US" sz="2800" b="1" dirty="0">
                <a:latin typeface="Arial" charset="0"/>
              </a:rPr>
            </a:br>
            <a:r>
              <a:rPr lang="en-US" altLang="en-US" sz="2800" b="1" dirty="0">
                <a:latin typeface="Arial" charset="0"/>
              </a:rPr>
              <a:t>Living in Area 4</a:t>
            </a:r>
          </a:p>
        </p:txBody>
      </p:sp>
      <p:sp>
        <p:nvSpPr>
          <p:cNvPr id="9" name="Text Box 16">
            <a:extLst>
              <a:ext uri="{FF2B5EF4-FFF2-40B4-BE49-F238E27FC236}">
                <a16:creationId xmlns:a16="http://schemas.microsoft.com/office/drawing/2014/main" id="{6771EA51-F63F-4742-8803-F2897FC28D04}"/>
              </a:ext>
            </a:extLst>
          </p:cNvPr>
          <p:cNvSpPr txBox="1">
            <a:spLocks noChangeArrowheads="1"/>
          </p:cNvSpPr>
          <p:nvPr/>
        </p:nvSpPr>
        <p:spPr bwMode="auto">
          <a:xfrm>
            <a:off x="965200" y="6121358"/>
            <a:ext cx="102615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None/>
            </a:pPr>
            <a:r>
              <a:rPr lang="en-US" altLang="en-US" sz="1400" baseline="30000" dirty="0">
                <a:solidFill>
                  <a:schemeClr val="bg1"/>
                </a:solidFill>
                <a:latin typeface="Arial" charset="0"/>
              </a:rPr>
              <a:t>1</a:t>
            </a:r>
            <a:r>
              <a:rPr lang="en-US" altLang="en-US" sz="1400" dirty="0">
                <a:solidFill>
                  <a:schemeClr val="bg1"/>
                </a:solidFill>
                <a:latin typeface="Arial" charset="0"/>
              </a:rPr>
              <a:t>Data includes MSM/PWID and excludes transgender persons. </a:t>
            </a:r>
          </a:p>
          <a:p>
            <a:pPr algn="ctr">
              <a:spcBef>
                <a:spcPct val="0"/>
              </a:spcBef>
              <a:buSzTx/>
              <a:buNone/>
            </a:pPr>
            <a:r>
              <a:rPr lang="en-US" altLang="en-US" sz="1400" baseline="30000" dirty="0">
                <a:solidFill>
                  <a:schemeClr val="bg1"/>
                </a:solidFill>
                <a:latin typeface="Arial" charset="0"/>
              </a:rPr>
              <a:t>2</a:t>
            </a:r>
            <a:r>
              <a:rPr lang="en-US" altLang="en-US" sz="1400" dirty="0">
                <a:solidFill>
                  <a:schemeClr val="bg1"/>
                </a:solidFill>
                <a:latin typeface="Arial" charset="0"/>
              </a:rPr>
              <a:t>Excludes homeless persons and persons with unknown ZIP codes.</a:t>
            </a:r>
          </a:p>
        </p:txBody>
      </p:sp>
      <p:pic>
        <p:nvPicPr>
          <p:cNvPr id="3074" name="Picture 2">
            <a:extLst>
              <a:ext uri="{FF2B5EF4-FFF2-40B4-BE49-F238E27FC236}">
                <a16:creationId xmlns:a16="http://schemas.microsoft.com/office/drawing/2014/main" id="{A697D8CD-7374-49C1-B785-7344C6005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860" t="50961" r="41414"/>
          <a:stretch>
            <a:fillRect/>
          </a:stretch>
        </p:blipFill>
        <p:spPr bwMode="auto">
          <a:xfrm>
            <a:off x="2006147" y="2024287"/>
            <a:ext cx="1296988"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A98CC73C-6E5F-47BD-9F17-9C88FA93F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658" y="1391899"/>
            <a:ext cx="5922414" cy="462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45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altLang="en-US" sz="2800" b="1" dirty="0">
                <a:latin typeface="Arial" charset="0"/>
              </a:rPr>
              <a:t>PWID</a:t>
            </a:r>
            <a:r>
              <a:rPr lang="en-US" altLang="en-US" sz="2800" b="1" baseline="30000" dirty="0">
                <a:latin typeface="Arial" charset="0"/>
              </a:rPr>
              <a:t>1 </a:t>
            </a:r>
            <a:r>
              <a:rPr lang="en-US" altLang="en-US" sz="2800" b="1" dirty="0">
                <a:latin typeface="Arial" charset="0"/>
              </a:rPr>
              <a:t>with HIV by ZIP Code of Residence,</a:t>
            </a:r>
            <a:r>
              <a:rPr lang="en-US" altLang="en-US" sz="2800" b="1" baseline="30000" dirty="0">
                <a:latin typeface="Arial" charset="0"/>
              </a:rPr>
              <a:t>2</a:t>
            </a:r>
            <a:r>
              <a:rPr lang="en-US" altLang="en-US" sz="2800" b="1" dirty="0">
                <a:latin typeface="Arial" charset="0"/>
              </a:rPr>
              <a:t> 2021</a:t>
            </a:r>
            <a:br>
              <a:rPr lang="en-US" altLang="en-US" sz="2800" b="1" dirty="0">
                <a:latin typeface="Arial" charset="0"/>
              </a:rPr>
            </a:br>
            <a:r>
              <a:rPr lang="en-US" altLang="en-US" sz="2800" b="1" dirty="0">
                <a:latin typeface="Arial" charset="0"/>
              </a:rPr>
              <a:t>Living in Area 4</a:t>
            </a:r>
          </a:p>
        </p:txBody>
      </p:sp>
      <p:sp>
        <p:nvSpPr>
          <p:cNvPr id="6" name="Text Box 16">
            <a:extLst>
              <a:ext uri="{FF2B5EF4-FFF2-40B4-BE49-F238E27FC236}">
                <a16:creationId xmlns:a16="http://schemas.microsoft.com/office/drawing/2014/main" id="{D646DEBC-6695-463A-B680-C800D7104A34}"/>
              </a:ext>
            </a:extLst>
          </p:cNvPr>
          <p:cNvSpPr txBox="1">
            <a:spLocks noChangeArrowheads="1"/>
          </p:cNvSpPr>
          <p:nvPr/>
        </p:nvSpPr>
        <p:spPr bwMode="auto">
          <a:xfrm>
            <a:off x="965200" y="6112183"/>
            <a:ext cx="102615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None/>
            </a:pPr>
            <a:r>
              <a:rPr lang="en-US" altLang="en-US" sz="1400" baseline="30000" dirty="0">
                <a:solidFill>
                  <a:schemeClr val="bg1"/>
                </a:solidFill>
                <a:latin typeface="Arial" charset="0"/>
              </a:rPr>
              <a:t>1</a:t>
            </a:r>
            <a:r>
              <a:rPr lang="en-US" altLang="en-US" sz="1400" dirty="0">
                <a:solidFill>
                  <a:schemeClr val="bg1"/>
                </a:solidFill>
                <a:latin typeface="Arial" charset="0"/>
              </a:rPr>
              <a:t>Data includes MSM/PWID. </a:t>
            </a:r>
          </a:p>
          <a:p>
            <a:pPr algn="ctr">
              <a:spcBef>
                <a:spcPct val="0"/>
              </a:spcBef>
              <a:buSzTx/>
              <a:buNone/>
            </a:pPr>
            <a:r>
              <a:rPr lang="en-US" altLang="en-US" sz="1400" baseline="30000" dirty="0">
                <a:solidFill>
                  <a:schemeClr val="bg1"/>
                </a:solidFill>
                <a:latin typeface="Arial" charset="0"/>
              </a:rPr>
              <a:t>2</a:t>
            </a:r>
            <a:r>
              <a:rPr lang="en-US" altLang="en-US" sz="1400" dirty="0">
                <a:solidFill>
                  <a:schemeClr val="bg1"/>
                </a:solidFill>
                <a:latin typeface="Arial" charset="0"/>
              </a:rPr>
              <a:t>Excludes homeless persons and persons with unknown ZIP codes.</a:t>
            </a:r>
          </a:p>
        </p:txBody>
      </p:sp>
      <p:pic>
        <p:nvPicPr>
          <p:cNvPr id="4098" name="Picture 2">
            <a:extLst>
              <a:ext uri="{FF2B5EF4-FFF2-40B4-BE49-F238E27FC236}">
                <a16:creationId xmlns:a16="http://schemas.microsoft.com/office/drawing/2014/main" id="{F99E01E4-B733-41A3-B966-F141DCF58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978" t="57047" r="42535"/>
          <a:stretch>
            <a:fillRect/>
          </a:stretch>
        </p:blipFill>
        <p:spPr bwMode="auto">
          <a:xfrm>
            <a:off x="2243797" y="2200274"/>
            <a:ext cx="113347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a:extLst>
              <a:ext uri="{FF2B5EF4-FFF2-40B4-BE49-F238E27FC236}">
                <a16:creationId xmlns:a16="http://schemas.microsoft.com/office/drawing/2014/main" id="{095E2E2C-DB6F-4A0E-9C2A-9934ACF37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542" y="1347675"/>
            <a:ext cx="6057220" cy="473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339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altLang="en-US" sz="2800" b="1" dirty="0">
                <a:latin typeface="Arial" charset="0"/>
              </a:rPr>
              <a:t>Persons with Heterosexual Contact with HIV by ZIP Code of Residence,</a:t>
            </a:r>
            <a:r>
              <a:rPr lang="en-US" altLang="en-US" sz="2800" b="1" baseline="30000" dirty="0">
                <a:latin typeface="Arial" charset="0"/>
              </a:rPr>
              <a:t>1</a:t>
            </a:r>
            <a:r>
              <a:rPr lang="en-US" altLang="en-US" sz="2800" b="1" dirty="0">
                <a:latin typeface="Arial" charset="0"/>
              </a:rPr>
              <a:t> 2021, Living in Area 4</a:t>
            </a:r>
          </a:p>
        </p:txBody>
      </p:sp>
      <p:sp>
        <p:nvSpPr>
          <p:cNvPr id="6" name="Text Box 16">
            <a:extLst>
              <a:ext uri="{FF2B5EF4-FFF2-40B4-BE49-F238E27FC236}">
                <a16:creationId xmlns:a16="http://schemas.microsoft.com/office/drawing/2014/main" id="{D646DEBC-6695-463A-B680-C800D7104A34}"/>
              </a:ext>
            </a:extLst>
          </p:cNvPr>
          <p:cNvSpPr txBox="1">
            <a:spLocks noChangeArrowheads="1"/>
          </p:cNvSpPr>
          <p:nvPr/>
        </p:nvSpPr>
        <p:spPr bwMode="auto">
          <a:xfrm>
            <a:off x="965200" y="6214262"/>
            <a:ext cx="102615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None/>
            </a:pPr>
            <a:r>
              <a:rPr lang="en-US" altLang="en-US" sz="1600" baseline="30000" dirty="0">
                <a:solidFill>
                  <a:schemeClr val="bg1"/>
                </a:solidFill>
                <a:latin typeface="Arial" charset="0"/>
              </a:rPr>
              <a:t>1</a:t>
            </a:r>
            <a:r>
              <a:rPr lang="en-US" altLang="en-US" sz="1600" dirty="0">
                <a:solidFill>
                  <a:schemeClr val="bg1"/>
                </a:solidFill>
                <a:latin typeface="Arial" charset="0"/>
              </a:rPr>
              <a:t>Excludes homeless persons and persons with unknown ZIP codes.</a:t>
            </a:r>
          </a:p>
        </p:txBody>
      </p:sp>
      <p:pic>
        <p:nvPicPr>
          <p:cNvPr id="5122" name="Picture 2">
            <a:extLst>
              <a:ext uri="{FF2B5EF4-FFF2-40B4-BE49-F238E27FC236}">
                <a16:creationId xmlns:a16="http://schemas.microsoft.com/office/drawing/2014/main" id="{1F1B0473-E975-4B11-A029-A49D2ABFA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758" t="50238" r="28732"/>
          <a:stretch>
            <a:fillRect/>
          </a:stretch>
        </p:blipFill>
        <p:spPr bwMode="auto">
          <a:xfrm>
            <a:off x="1443264" y="2080811"/>
            <a:ext cx="30353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a:extLst>
              <a:ext uri="{FF2B5EF4-FFF2-40B4-BE49-F238E27FC236}">
                <a16:creationId xmlns:a16="http://schemas.microsoft.com/office/drawing/2014/main" id="{337C65AF-E228-4FF5-8133-0AE2F797B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539" y="1403254"/>
            <a:ext cx="5963591" cy="466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064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p:txBody>
          <a:bodyPr>
            <a:normAutofit/>
          </a:bodyPr>
          <a:lstStyle/>
          <a:p>
            <a:pPr algn="ctr"/>
            <a:r>
              <a:rPr lang="en-US" sz="3200" b="1" dirty="0">
                <a:latin typeface="Arial"/>
              </a:rPr>
              <a:t>Adults with HIV, 2021, Living in Area 4</a:t>
            </a:r>
            <a:endParaRPr lang="en-US" sz="3200" dirty="0">
              <a:latin typeface="Arial"/>
            </a:endParaRPr>
          </a:p>
        </p:txBody>
      </p:sp>
      <p:graphicFrame>
        <p:nvGraphicFramePr>
          <p:cNvPr id="6" name="Table 9">
            <a:extLst>
              <a:ext uri="{FF2B5EF4-FFF2-40B4-BE49-F238E27FC236}">
                <a16:creationId xmlns:a16="http://schemas.microsoft.com/office/drawing/2014/main" id="{5590CC09-7F28-413C-9688-71BB8CFB6C05}"/>
              </a:ext>
            </a:extLst>
          </p:cNvPr>
          <p:cNvGraphicFramePr>
            <a:graphicFrameLocks noGrp="1"/>
          </p:cNvGraphicFramePr>
          <p:nvPr>
            <p:ph idx="1"/>
            <p:extLst>
              <p:ext uri="{D42A27DB-BD31-4B8C-83A1-F6EECF244321}">
                <p14:modId xmlns:p14="http://schemas.microsoft.com/office/powerpoint/2010/main" val="2192799191"/>
              </p:ext>
            </p:extLst>
          </p:nvPr>
        </p:nvGraphicFramePr>
        <p:xfrm>
          <a:off x="1713723" y="1363403"/>
          <a:ext cx="8688112" cy="4710794"/>
        </p:xfrm>
        <a:graphic>
          <a:graphicData uri="http://schemas.openxmlformats.org/drawingml/2006/table">
            <a:tbl>
              <a:tblPr/>
              <a:tblGrid>
                <a:gridCol w="575788">
                  <a:extLst>
                    <a:ext uri="{9D8B030D-6E8A-4147-A177-3AD203B41FA5}">
                      <a16:colId xmlns:a16="http://schemas.microsoft.com/office/drawing/2014/main" val="20000"/>
                    </a:ext>
                  </a:extLst>
                </a:gridCol>
                <a:gridCol w="2742843">
                  <a:extLst>
                    <a:ext uri="{9D8B030D-6E8A-4147-A177-3AD203B41FA5}">
                      <a16:colId xmlns:a16="http://schemas.microsoft.com/office/drawing/2014/main" val="20001"/>
                    </a:ext>
                  </a:extLst>
                </a:gridCol>
                <a:gridCol w="858447">
                  <a:extLst>
                    <a:ext uri="{9D8B030D-6E8A-4147-A177-3AD203B41FA5}">
                      <a16:colId xmlns:a16="http://schemas.microsoft.com/office/drawing/2014/main" val="20002"/>
                    </a:ext>
                  </a:extLst>
                </a:gridCol>
                <a:gridCol w="858447">
                  <a:extLst>
                    <a:ext uri="{9D8B030D-6E8A-4147-A177-3AD203B41FA5}">
                      <a16:colId xmlns:a16="http://schemas.microsoft.com/office/drawing/2014/main" val="20003"/>
                    </a:ext>
                  </a:extLst>
                </a:gridCol>
                <a:gridCol w="1077246">
                  <a:extLst>
                    <a:ext uri="{9D8B030D-6E8A-4147-A177-3AD203B41FA5}">
                      <a16:colId xmlns:a16="http://schemas.microsoft.com/office/drawing/2014/main" val="20004"/>
                    </a:ext>
                  </a:extLst>
                </a:gridCol>
                <a:gridCol w="858447">
                  <a:extLst>
                    <a:ext uri="{9D8B030D-6E8A-4147-A177-3AD203B41FA5}">
                      <a16:colId xmlns:a16="http://schemas.microsoft.com/office/drawing/2014/main" val="20005"/>
                    </a:ext>
                  </a:extLst>
                </a:gridCol>
                <a:gridCol w="858447">
                  <a:extLst>
                    <a:ext uri="{9D8B030D-6E8A-4147-A177-3AD203B41FA5}">
                      <a16:colId xmlns:a16="http://schemas.microsoft.com/office/drawing/2014/main" val="20006"/>
                    </a:ext>
                  </a:extLst>
                </a:gridCol>
                <a:gridCol w="858447">
                  <a:extLst>
                    <a:ext uri="{9D8B030D-6E8A-4147-A177-3AD203B41FA5}">
                      <a16:colId xmlns:a16="http://schemas.microsoft.com/office/drawing/2014/main" val="20007"/>
                    </a:ext>
                  </a:extLst>
                </a:gridCol>
              </a:tblGrid>
              <a:tr h="286176">
                <a:tc gridSpan="2">
                  <a:txBody>
                    <a:bodyPr/>
                    <a:lstStyle/>
                    <a:p>
                      <a:pPr algn="ctr"/>
                      <a:r>
                        <a:rPr lang="en-US" sz="1300" b="1" dirty="0">
                          <a:solidFill>
                            <a:srgbClr val="FFFFFF"/>
                          </a:solidFill>
                          <a:latin typeface="Arial"/>
                        </a:rPr>
                        <a:t> </a:t>
                      </a:r>
                      <a:endParaRPr lang="en-US" sz="1500" dirty="0"/>
                    </a:p>
                  </a:txBody>
                  <a:tcPr marL="90642" marR="90642" marT="45321" marB="45321"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00A0AF"/>
                    </a:solidFill>
                  </a:tcPr>
                </a:tc>
                <a:tc hMerge="1">
                  <a:txBody>
                    <a:bodyPr/>
                    <a:lstStyle/>
                    <a:p>
                      <a:endParaRPr/>
                    </a:p>
                  </a:txBody>
                  <a:tcPr/>
                </a:tc>
                <a:tc>
                  <a:txBody>
                    <a:bodyPr/>
                    <a:lstStyle/>
                    <a:p>
                      <a:pPr algn="ctr"/>
                      <a:r>
                        <a:rPr lang="en-US" sz="1300" b="1" dirty="0">
                          <a:solidFill>
                            <a:srgbClr val="FFFFFF"/>
                          </a:solidFill>
                          <a:latin typeface="Arial"/>
                        </a:rPr>
                        <a:t>Male #</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00A0AF"/>
                    </a:solidFill>
                  </a:tcPr>
                </a:tc>
                <a:tc>
                  <a:txBody>
                    <a:bodyPr/>
                    <a:lstStyle/>
                    <a:p>
                      <a:pPr algn="ctr"/>
                      <a:r>
                        <a:rPr lang="en-US" sz="1300" b="1" dirty="0">
                          <a:solidFill>
                            <a:srgbClr val="FFFFFF"/>
                          </a:solidFill>
                          <a:latin typeface="Arial"/>
                        </a:rPr>
                        <a:t>%</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00A0AF"/>
                    </a:solidFill>
                  </a:tcPr>
                </a:tc>
                <a:tc>
                  <a:txBody>
                    <a:bodyPr/>
                    <a:lstStyle/>
                    <a:p>
                      <a:pPr algn="ctr"/>
                      <a:r>
                        <a:rPr lang="en-US" sz="1300" b="1" dirty="0">
                          <a:solidFill>
                            <a:srgbClr val="FFFFFF"/>
                          </a:solidFill>
                          <a:latin typeface="Arial"/>
                        </a:rPr>
                        <a:t>Female #</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00A0AF"/>
                    </a:solidFill>
                  </a:tcPr>
                </a:tc>
                <a:tc>
                  <a:txBody>
                    <a:bodyPr/>
                    <a:lstStyle/>
                    <a:p>
                      <a:pPr algn="ctr"/>
                      <a:r>
                        <a:rPr lang="en-US" sz="1300" b="1" dirty="0">
                          <a:solidFill>
                            <a:srgbClr val="FFFFFF"/>
                          </a:solidFill>
                          <a:latin typeface="Arial"/>
                        </a:rPr>
                        <a:t>%</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00A0AF"/>
                    </a:solidFill>
                  </a:tcPr>
                </a:tc>
                <a:tc>
                  <a:txBody>
                    <a:bodyPr/>
                    <a:lstStyle/>
                    <a:p>
                      <a:pPr algn="ctr"/>
                      <a:r>
                        <a:rPr lang="en-US" sz="1300" b="1" dirty="0">
                          <a:solidFill>
                            <a:srgbClr val="FFFFFF"/>
                          </a:solidFill>
                          <a:latin typeface="Arial"/>
                        </a:rPr>
                        <a:t>Total #</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00A0AF"/>
                    </a:solidFill>
                  </a:tcPr>
                </a:tc>
                <a:tc>
                  <a:txBody>
                    <a:bodyPr/>
                    <a:lstStyle/>
                    <a:p>
                      <a:pPr algn="ctr"/>
                      <a:r>
                        <a:rPr lang="en-US" sz="1300" b="1" dirty="0">
                          <a:solidFill>
                            <a:srgbClr val="FFFFFF"/>
                          </a:solidFill>
                          <a:latin typeface="Arial"/>
                        </a:rPr>
                        <a:t>%</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00A0AF"/>
                    </a:solidFill>
                  </a:tcPr>
                </a:tc>
                <a:extLst>
                  <a:ext uri="{0D108BD9-81ED-4DB2-BD59-A6C34878D82A}">
                    <a16:rowId xmlns:a16="http://schemas.microsoft.com/office/drawing/2014/main" val="10000"/>
                  </a:ext>
                </a:extLst>
              </a:tr>
              <a:tr h="276377">
                <a:tc rowSpan="4">
                  <a:txBody>
                    <a:bodyPr/>
                    <a:lstStyle/>
                    <a:p>
                      <a:pPr algn="ctr"/>
                      <a:r>
                        <a:rPr lang="en-US" sz="1300" b="1" dirty="0">
                          <a:latin typeface="Arial"/>
                        </a:rPr>
                        <a:t>Race/</a:t>
                      </a:r>
                      <a:br>
                        <a:rPr lang="en-US" sz="1500"/>
                      </a:br>
                      <a:r>
                        <a:rPr lang="en-US" sz="1300" b="1" dirty="0">
                          <a:latin typeface="Arial"/>
                        </a:rPr>
                        <a:t>Ethnicity</a:t>
                      </a:r>
                      <a:endParaRPr lang="en-US" sz="1500" dirty="0"/>
                    </a:p>
                  </a:txBody>
                  <a:tcPr marL="90642" marR="90642" marT="45321" marB="45321" vert="vert270"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l"/>
                      <a:r>
                        <a:rPr lang="en-US" sz="1300" b="1" dirty="0">
                          <a:latin typeface="Arial"/>
                        </a:rPr>
                        <a:t>White</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1,655</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21%</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414</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5%</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2,069</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26%</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76377">
                <a:tc vMerge="1">
                  <a:txBody>
                    <a:bodyPr/>
                    <a:lstStyle/>
                    <a:p>
                      <a:endParaRPr/>
                    </a:p>
                  </a:txBody>
                  <a:tcPr/>
                </a:tc>
                <a:tc>
                  <a:txBody>
                    <a:bodyPr/>
                    <a:lstStyle/>
                    <a:p>
                      <a:pPr algn="l"/>
                      <a:r>
                        <a:rPr lang="en-US" sz="1300" b="1" dirty="0">
                          <a:latin typeface="Arial"/>
                        </a:rPr>
                        <a:t>Black</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3,102</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39%</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1,889</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23%</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4,991</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63%</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6377">
                <a:tc vMerge="1">
                  <a:txBody>
                    <a:bodyPr/>
                    <a:lstStyle/>
                    <a:p>
                      <a:endParaRPr/>
                    </a:p>
                  </a:txBody>
                  <a:tcPr/>
                </a:tc>
                <a:tc>
                  <a:txBody>
                    <a:bodyPr/>
                    <a:lstStyle/>
                    <a:p>
                      <a:pPr algn="l"/>
                      <a:r>
                        <a:rPr lang="en-US" sz="1300" b="1" dirty="0">
                          <a:latin typeface="Arial"/>
                        </a:rPr>
                        <a:t>Hispanic/Latino</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444</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5%</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140</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1%</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584</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7%</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76377">
                <a:tc vMerge="1">
                  <a:txBody>
                    <a:bodyPr/>
                    <a:lstStyle/>
                    <a:p>
                      <a:endParaRPr/>
                    </a:p>
                  </a:txBody>
                  <a:tcPr/>
                </a:tc>
                <a:tc>
                  <a:txBody>
                    <a:bodyPr/>
                    <a:lstStyle/>
                    <a:p>
                      <a:pPr algn="l"/>
                      <a:r>
                        <a:rPr lang="en-US" sz="1300" b="1" dirty="0">
                          <a:latin typeface="Arial"/>
                        </a:rPr>
                        <a:t>Other</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176</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2%</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72</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&lt;1%</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248</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3%</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76377">
                <a:tc rowSpan="5">
                  <a:txBody>
                    <a:bodyPr/>
                    <a:lstStyle/>
                    <a:p>
                      <a:pPr algn="ctr"/>
                      <a:r>
                        <a:rPr lang="en-US" sz="1300" b="1" dirty="0">
                          <a:latin typeface="Arial"/>
                        </a:rPr>
                        <a:t>Age Group</a:t>
                      </a:r>
                      <a:endParaRPr lang="en-US" sz="1500" dirty="0"/>
                    </a:p>
                  </a:txBody>
                  <a:tcPr marL="90642" marR="90642" marT="45321" marB="45321" vert="vert270"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l"/>
                      <a:r>
                        <a:rPr lang="en-US" sz="1300" b="1" dirty="0">
                          <a:latin typeface="Arial"/>
                        </a:rPr>
                        <a:t>13-19</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16</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&lt;1%</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16</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&lt;1%</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32</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&lt;1%</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extLst>
                  <a:ext uri="{0D108BD9-81ED-4DB2-BD59-A6C34878D82A}">
                    <a16:rowId xmlns:a16="http://schemas.microsoft.com/office/drawing/2014/main" val="10005"/>
                  </a:ext>
                </a:extLst>
              </a:tr>
              <a:tr h="276377">
                <a:tc vMerge="1">
                  <a:txBody>
                    <a:bodyPr/>
                    <a:lstStyle/>
                    <a:p>
                      <a:endParaRPr/>
                    </a:p>
                  </a:txBody>
                  <a:tcPr/>
                </a:tc>
                <a:tc>
                  <a:txBody>
                    <a:bodyPr/>
                    <a:lstStyle/>
                    <a:p>
                      <a:pPr algn="l"/>
                      <a:r>
                        <a:rPr lang="en-US" sz="1300" b="1" dirty="0">
                          <a:latin typeface="Arial"/>
                        </a:rPr>
                        <a:t>20-29</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652</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8%</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112</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1%</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764</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9%</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extLst>
                  <a:ext uri="{0D108BD9-81ED-4DB2-BD59-A6C34878D82A}">
                    <a16:rowId xmlns:a16="http://schemas.microsoft.com/office/drawing/2014/main" val="10006"/>
                  </a:ext>
                </a:extLst>
              </a:tr>
              <a:tr h="276377">
                <a:tc vMerge="1">
                  <a:txBody>
                    <a:bodyPr/>
                    <a:lstStyle/>
                    <a:p>
                      <a:endParaRPr/>
                    </a:p>
                  </a:txBody>
                  <a:tcPr/>
                </a:tc>
                <a:tc>
                  <a:txBody>
                    <a:bodyPr/>
                    <a:lstStyle/>
                    <a:p>
                      <a:pPr algn="l"/>
                      <a:r>
                        <a:rPr lang="en-US" sz="1300" b="1" dirty="0">
                          <a:latin typeface="Arial"/>
                        </a:rPr>
                        <a:t>30-39</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1,178</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14%</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446</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5%</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1,624</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20%</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extLst>
                  <a:ext uri="{0D108BD9-81ED-4DB2-BD59-A6C34878D82A}">
                    <a16:rowId xmlns:a16="http://schemas.microsoft.com/office/drawing/2014/main" val="10007"/>
                  </a:ext>
                </a:extLst>
              </a:tr>
              <a:tr h="276377">
                <a:tc vMerge="1">
                  <a:txBody>
                    <a:bodyPr/>
                    <a:lstStyle/>
                    <a:p>
                      <a:endParaRPr/>
                    </a:p>
                  </a:txBody>
                  <a:tcPr/>
                </a:tc>
                <a:tc>
                  <a:txBody>
                    <a:bodyPr/>
                    <a:lstStyle/>
                    <a:p>
                      <a:pPr algn="l"/>
                      <a:r>
                        <a:rPr lang="en-US" sz="1300" b="1" dirty="0">
                          <a:latin typeface="Arial"/>
                        </a:rPr>
                        <a:t>40-49</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985</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12%</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693</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8%</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1,678</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21%</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extLst>
                  <a:ext uri="{0D108BD9-81ED-4DB2-BD59-A6C34878D82A}">
                    <a16:rowId xmlns:a16="http://schemas.microsoft.com/office/drawing/2014/main" val="10008"/>
                  </a:ext>
                </a:extLst>
              </a:tr>
              <a:tr h="276377">
                <a:tc vMerge="1">
                  <a:txBody>
                    <a:bodyPr/>
                    <a:lstStyle/>
                    <a:p>
                      <a:endParaRPr/>
                    </a:p>
                  </a:txBody>
                  <a:tcPr/>
                </a:tc>
                <a:tc>
                  <a:txBody>
                    <a:bodyPr/>
                    <a:lstStyle/>
                    <a:p>
                      <a:pPr algn="l"/>
                      <a:r>
                        <a:rPr lang="en-US" sz="1300" b="1" dirty="0">
                          <a:latin typeface="Arial"/>
                        </a:rPr>
                        <a:t>50+</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2,546</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32%</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1,248</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15%</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3,794</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48%</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extLst>
                  <a:ext uri="{0D108BD9-81ED-4DB2-BD59-A6C34878D82A}">
                    <a16:rowId xmlns:a16="http://schemas.microsoft.com/office/drawing/2014/main" val="10009"/>
                  </a:ext>
                </a:extLst>
              </a:tr>
              <a:tr h="276377">
                <a:tc rowSpan="6">
                  <a:txBody>
                    <a:bodyPr/>
                    <a:lstStyle/>
                    <a:p>
                      <a:pPr algn="ctr"/>
                      <a:r>
                        <a:rPr lang="en-US" sz="1300" b="1" dirty="0">
                          <a:latin typeface="Arial"/>
                        </a:rPr>
                        <a:t>Mode of</a:t>
                      </a:r>
                      <a:br>
                        <a:rPr lang="en-US" sz="1500"/>
                      </a:br>
                      <a:r>
                        <a:rPr lang="en-US" sz="1300" b="1" dirty="0">
                          <a:latin typeface="Arial"/>
                        </a:rPr>
                        <a:t>Exposure</a:t>
                      </a:r>
                      <a:endParaRPr lang="en-US" sz="1500" dirty="0"/>
                    </a:p>
                  </a:txBody>
                  <a:tcPr marL="90642" marR="90642" marT="45321" marB="45321" vert="vert270"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l"/>
                      <a:r>
                        <a:rPr lang="en-US" sz="1300" b="1" dirty="0">
                          <a:latin typeface="Arial"/>
                        </a:rPr>
                        <a:t>MMSC</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3,525</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44%</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0</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&lt;1%</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3,525</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44%</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76377">
                <a:tc vMerge="1">
                  <a:txBody>
                    <a:bodyPr/>
                    <a:lstStyle/>
                    <a:p>
                      <a:endParaRPr/>
                    </a:p>
                  </a:txBody>
                  <a:tcPr/>
                </a:tc>
                <a:tc>
                  <a:txBody>
                    <a:bodyPr/>
                    <a:lstStyle/>
                    <a:p>
                      <a:pPr algn="l"/>
                      <a:r>
                        <a:rPr lang="en-US" sz="1300" b="1" dirty="0">
                          <a:latin typeface="Arial"/>
                        </a:rPr>
                        <a:t>IDU</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293</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3%</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275</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3%</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567</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7%</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76377">
                <a:tc vMerge="1">
                  <a:txBody>
                    <a:bodyPr/>
                    <a:lstStyle/>
                    <a:p>
                      <a:endParaRPr/>
                    </a:p>
                  </a:txBody>
                  <a:tcPr/>
                </a:tc>
                <a:tc>
                  <a:txBody>
                    <a:bodyPr/>
                    <a:lstStyle/>
                    <a:p>
                      <a:pPr algn="l"/>
                      <a:r>
                        <a:rPr lang="en-US" sz="1300" b="1" dirty="0">
                          <a:latin typeface="Arial"/>
                        </a:rPr>
                        <a:t>MMSC/IDU</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268</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3%</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0</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&lt;1%</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268</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3%</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76377">
                <a:tc vMerge="1">
                  <a:txBody>
                    <a:bodyPr/>
                    <a:lstStyle/>
                    <a:p>
                      <a:endParaRPr/>
                    </a:p>
                  </a:txBody>
                  <a:tcPr/>
                </a:tc>
                <a:tc>
                  <a:txBody>
                    <a:bodyPr/>
                    <a:lstStyle/>
                    <a:p>
                      <a:pPr algn="l"/>
                      <a:r>
                        <a:rPr lang="en-US" sz="1300" b="1" dirty="0">
                          <a:latin typeface="Arial"/>
                        </a:rPr>
                        <a:t>Heterosexual Contact</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1,203</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15%</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2,183</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27%</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3,387</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42%</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76377">
                <a:tc vMerge="1">
                  <a:txBody>
                    <a:bodyPr/>
                    <a:lstStyle/>
                    <a:p>
                      <a:endParaRPr/>
                    </a:p>
                  </a:txBody>
                  <a:tcPr/>
                </a:tc>
                <a:tc>
                  <a:txBody>
                    <a:bodyPr/>
                    <a:lstStyle/>
                    <a:p>
                      <a:pPr algn="l"/>
                      <a:r>
                        <a:rPr lang="en-US" sz="1300" b="1" dirty="0">
                          <a:latin typeface="Arial"/>
                        </a:rPr>
                        <a:t>Transgender Sexual Contact</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39</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&lt;1%</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1</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&lt;1%</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40</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&lt;1%</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76377">
                <a:tc vMerge="1">
                  <a:txBody>
                    <a:bodyPr/>
                    <a:lstStyle/>
                    <a:p>
                      <a:endParaRPr/>
                    </a:p>
                  </a:txBody>
                  <a:tcPr/>
                </a:tc>
                <a:tc>
                  <a:txBody>
                    <a:bodyPr/>
                    <a:lstStyle/>
                    <a:p>
                      <a:pPr algn="l"/>
                      <a:r>
                        <a:rPr lang="en-US" sz="1300" b="1" dirty="0">
                          <a:latin typeface="Arial"/>
                        </a:rPr>
                        <a:t>Other risk</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50</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&lt;1%</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56</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&lt;1%</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106</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300" b="1" dirty="0">
                          <a:latin typeface="Arial"/>
                        </a:rPr>
                        <a:t>1%</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76377">
                <a:tc>
                  <a:txBody>
                    <a:bodyPr/>
                    <a:lstStyle/>
                    <a:p>
                      <a:pPr algn="ctr"/>
                      <a:r>
                        <a:rPr lang="en-US" sz="1300" b="1" dirty="0">
                          <a:latin typeface="Arial"/>
                        </a:rPr>
                        <a:t>Total</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l"/>
                      <a:r>
                        <a:rPr lang="en-US" sz="1300" b="1" dirty="0">
                          <a:latin typeface="Arial"/>
                        </a:rPr>
                        <a:t>Total</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5,377</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68%</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2,515</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31%</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7,892</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300" b="1" dirty="0">
                          <a:latin typeface="Arial"/>
                        </a:rPr>
                        <a:t>100%</a:t>
                      </a:r>
                      <a:endParaRPr lang="en-US" sz="1500" dirty="0"/>
                    </a:p>
                  </a:txBody>
                  <a:tcPr marL="75376" marR="75376" marT="37687" marB="37687"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extLst>
                  <a:ext uri="{0D108BD9-81ED-4DB2-BD59-A6C34878D82A}">
                    <a16:rowId xmlns:a16="http://schemas.microsoft.com/office/drawing/2014/main" val="10016"/>
                  </a:ext>
                </a:extLst>
              </a:tr>
            </a:tbl>
          </a:graphicData>
        </a:graphic>
      </p:graphicFrame>
      <p:sp>
        <p:nvSpPr>
          <p:cNvPr id="4" name="Text Box 2">
            <a:extLst>
              <a:ext uri="{FF2B5EF4-FFF2-40B4-BE49-F238E27FC236}">
                <a16:creationId xmlns:a16="http://schemas.microsoft.com/office/drawing/2014/main" id="{3A290496-A6FA-4003-A84B-0A979304AD51}"/>
              </a:ext>
            </a:extLst>
          </p:cNvPr>
          <p:cNvSpPr txBox="1">
            <a:spLocks noChangeArrowheads="1"/>
          </p:cNvSpPr>
          <p:nvPr/>
        </p:nvSpPr>
        <p:spPr bwMode="auto">
          <a:xfrm>
            <a:off x="968307" y="6227318"/>
            <a:ext cx="9993063"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gn="ctr"/>
            <a:r>
              <a:rPr lang="en-US" altLang="en-US" sz="1400" dirty="0">
                <a:solidFill>
                  <a:schemeClr val="bg1"/>
                </a:solidFill>
                <a:ea typeface="SimSun" pitchFamily="2" charset="-122"/>
              </a:rPr>
              <a:t>Rounding may cause percentages to total more or less than 100.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2941E-9890-4312-B1A8-D37F689318AD}"/>
              </a:ext>
            </a:extLst>
          </p:cNvPr>
          <p:cNvSpPr>
            <a:spLocks noGrp="1"/>
          </p:cNvSpPr>
          <p:nvPr>
            <p:ph idx="1"/>
          </p:nvPr>
        </p:nvSpPr>
        <p:spPr/>
        <p:txBody>
          <a:bodyPr>
            <a:normAutofit/>
          </a:bodyPr>
          <a:lstStyle/>
          <a:p>
            <a:pPr marL="0" lvl="0" indent="0">
              <a:lnSpc>
                <a:spcPct val="8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solidFill>
                  <a:srgbClr val="000000"/>
                </a:solidFill>
                <a:latin typeface="Arial" charset="0"/>
                <a:ea typeface="SimSun" pitchFamily="2" charset="-122"/>
                <a:cs typeface="Times New Roman" pitchFamily="18" charset="0"/>
              </a:rPr>
              <a:t>PWH</a:t>
            </a:r>
            <a:r>
              <a:rPr lang="en-US" sz="3200" dirty="0">
                <a:solidFill>
                  <a:srgbClr val="000000"/>
                </a:solidFill>
                <a:latin typeface="Arial" charset="0"/>
                <a:ea typeface="SimSun" pitchFamily="2" charset="-122"/>
                <a:cs typeface="Times New Roman" pitchFamily="18" charset="0"/>
              </a:rPr>
              <a:t>: Persons with HIV</a:t>
            </a: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solidFill>
                  <a:srgbClr val="000000"/>
                </a:solidFill>
                <a:latin typeface="Arial" charset="0"/>
                <a:ea typeface="SimSun" pitchFamily="2" charset="-122"/>
                <a:cs typeface="Times New Roman" pitchFamily="18" charset="0"/>
              </a:rPr>
              <a:t>PWID</a:t>
            </a:r>
            <a:r>
              <a:rPr lang="en-US" sz="3200" dirty="0">
                <a:solidFill>
                  <a:srgbClr val="000000"/>
                </a:solidFill>
                <a:latin typeface="Arial" charset="0"/>
                <a:ea typeface="SimSun" pitchFamily="2" charset="-122"/>
                <a:cs typeface="Times New Roman" pitchFamily="18" charset="0"/>
              </a:rPr>
              <a:t>: Persons Who Inject Drugs</a:t>
            </a: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solidFill>
                  <a:srgbClr val="000000"/>
                </a:solidFill>
                <a:latin typeface="Arial" charset="0"/>
                <a:ea typeface="SimSun" pitchFamily="2" charset="-122"/>
                <a:cs typeface="Times New Roman" pitchFamily="18" charset="0"/>
              </a:rPr>
              <a:t>STI</a:t>
            </a:r>
            <a:r>
              <a:rPr lang="en-US" sz="3200" dirty="0">
                <a:solidFill>
                  <a:srgbClr val="000000"/>
                </a:solidFill>
                <a:latin typeface="Arial" charset="0"/>
                <a:ea typeface="SimSun" pitchFamily="2" charset="-122"/>
                <a:cs typeface="Times New Roman" pitchFamily="18" charset="0"/>
              </a:rPr>
              <a:t>: Sexually Transmitted Infection</a:t>
            </a:r>
          </a:p>
          <a:p>
            <a:pPr marL="0" lvl="0" indent="0">
              <a:lnSpc>
                <a:spcPct val="8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solidFill>
                  <a:srgbClr val="000000"/>
                </a:solidFill>
                <a:latin typeface="Arial" charset="0"/>
                <a:ea typeface="SimSun" pitchFamily="2" charset="-122"/>
                <a:cs typeface="Times New Roman" pitchFamily="18" charset="0"/>
              </a:rPr>
              <a:t>VL</a:t>
            </a:r>
            <a:r>
              <a:rPr lang="en-US" sz="3200" dirty="0">
                <a:solidFill>
                  <a:srgbClr val="000000"/>
                </a:solidFill>
                <a:latin typeface="Arial" charset="0"/>
                <a:ea typeface="SimSun" pitchFamily="2" charset="-122"/>
                <a:cs typeface="Times New Roman" pitchFamily="18" charset="0"/>
              </a:rPr>
              <a:t>: Viral Load</a:t>
            </a:r>
          </a:p>
          <a:p>
            <a:pPr marL="0" lvl="0" indent="0">
              <a:lnSpc>
                <a:spcPct val="8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solidFill>
                <a:srgbClr val="000000"/>
              </a:solidFill>
              <a:latin typeface="Arial" charset="0"/>
              <a:ea typeface="SimSun" pitchFamily="2" charset="-122"/>
              <a:cs typeface="Times New Roman" pitchFamily="18" charset="0"/>
            </a:endParaRPr>
          </a:p>
        </p:txBody>
      </p:sp>
      <p:sp>
        <p:nvSpPr>
          <p:cNvPr id="2" name="Title 1">
            <a:extLst>
              <a:ext uri="{FF2B5EF4-FFF2-40B4-BE49-F238E27FC236}">
                <a16:creationId xmlns:a16="http://schemas.microsoft.com/office/drawing/2014/main" id="{D4A47F29-488F-4104-A376-98DCC59AFC08}"/>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Acronyms, Continued</a:t>
            </a:r>
            <a:endParaRPr lang="en-US" sz="3600" b="1" dirty="0"/>
          </a:p>
        </p:txBody>
      </p:sp>
    </p:spTree>
    <p:extLst>
      <p:ext uri="{BB962C8B-B14F-4D97-AF65-F5344CB8AC3E}">
        <p14:creationId xmlns:p14="http://schemas.microsoft.com/office/powerpoint/2010/main" val="224824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7D26-40EB-4F2A-9CC1-24E96B0E7550}"/>
              </a:ext>
            </a:extLst>
          </p:cNvPr>
          <p:cNvSpPr>
            <a:spLocks noGrp="1"/>
          </p:cNvSpPr>
          <p:nvPr>
            <p:ph type="title"/>
          </p:nvPr>
        </p:nvSpPr>
        <p:spPr/>
        <p:txBody>
          <a:bodyPr/>
          <a:lstStyle/>
          <a:p>
            <a:r>
              <a:rPr lang="en-US" dirty="0"/>
              <a:t>HIV Care Continuum in Area 4</a:t>
            </a:r>
          </a:p>
        </p:txBody>
      </p:sp>
    </p:spTree>
    <p:extLst>
      <p:ext uri="{BB962C8B-B14F-4D97-AF65-F5344CB8AC3E}">
        <p14:creationId xmlns:p14="http://schemas.microsoft.com/office/powerpoint/2010/main" val="776578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rmAutofit/>
          </a:bodyPr>
          <a:lstStyle/>
          <a:p>
            <a:pPr marL="457200" lvl="0" indent="-457200">
              <a:lnSpc>
                <a:spcPct val="100000"/>
              </a:lnSpc>
              <a:spcBef>
                <a:spcPts val="0"/>
              </a:spcBef>
              <a:spcAft>
                <a:spcPts val="2400"/>
              </a:spcAft>
              <a:buClr>
                <a:srgbClr val="FF7800"/>
              </a:buClr>
              <a:buFont typeface="Webdings" panose="05030102010509060703" pitchFamily="18" charset="2"/>
              <a:buChar char=""/>
              <a:defRPr/>
            </a:pPr>
            <a:r>
              <a:rPr lang="en-US" sz="3200" b="1" dirty="0">
                <a:solidFill>
                  <a:prstClr val="black"/>
                </a:solidFill>
                <a:latin typeface="Arial" panose="020B0604020202020204" pitchFamily="34" charset="0"/>
                <a:cs typeface="Arial" panose="020B0604020202020204" pitchFamily="34" charset="0"/>
              </a:rPr>
              <a:t>PWH: </a:t>
            </a:r>
            <a:r>
              <a:rPr lang="en-US" sz="3200" dirty="0">
                <a:solidFill>
                  <a:prstClr val="black"/>
                </a:solidFill>
                <a:latin typeface="Arial" panose="020B0604020202020204" pitchFamily="34" charset="0"/>
                <a:cs typeface="Arial" panose="020B0604020202020204" pitchFamily="34" charset="0"/>
              </a:rPr>
              <a:t>Persons with HIV living in Florida at the end of 2021.</a:t>
            </a:r>
          </a:p>
          <a:p>
            <a:pPr marL="457200" lvl="0" indent="-457200">
              <a:lnSpc>
                <a:spcPct val="100000"/>
              </a:lnSpc>
              <a:spcBef>
                <a:spcPts val="0"/>
              </a:spcBef>
              <a:spcAft>
                <a:spcPts val="2400"/>
              </a:spcAft>
              <a:buClr>
                <a:srgbClr val="FF7800"/>
              </a:buClr>
              <a:buFont typeface="Webdings" panose="05030102010509060703" pitchFamily="18" charset="2"/>
              <a:buChar char=""/>
              <a:defRPr/>
            </a:pPr>
            <a:r>
              <a:rPr lang="en-US" sz="3200" b="1" dirty="0">
                <a:solidFill>
                  <a:prstClr val="black"/>
                </a:solidFill>
                <a:latin typeface="Arial" panose="020B0604020202020204" pitchFamily="34" charset="0"/>
                <a:cs typeface="Arial" panose="020B0604020202020204" pitchFamily="34" charset="0"/>
              </a:rPr>
              <a:t>In Care: </a:t>
            </a:r>
            <a:r>
              <a:rPr lang="en-US" sz="3200" dirty="0">
                <a:solidFill>
                  <a:prstClr val="black"/>
                </a:solidFill>
                <a:latin typeface="Arial" panose="020B0604020202020204" pitchFamily="34" charset="0"/>
                <a:cs typeface="Arial" panose="020B0604020202020204" pitchFamily="34" charset="0"/>
              </a:rPr>
              <a:t>PWH with at least one documented VL or CD4 lab, medical visit or prescription from 1/1/2021 through 3/31/2022.</a:t>
            </a:r>
          </a:p>
          <a:p>
            <a:pPr marL="457200" lvl="0" indent="-457200">
              <a:lnSpc>
                <a:spcPct val="100000"/>
              </a:lnSpc>
              <a:spcBef>
                <a:spcPts val="0"/>
              </a:spcBef>
              <a:spcAft>
                <a:spcPts val="2400"/>
              </a:spcAft>
              <a:buClr>
                <a:srgbClr val="FF7800"/>
              </a:buClr>
              <a:buFont typeface="Webdings" panose="05030102010509060703" pitchFamily="18" charset="2"/>
              <a:buChar char=""/>
              <a:defRPr/>
            </a:pPr>
            <a:r>
              <a:rPr lang="en-US" sz="3200" b="1" dirty="0">
                <a:solidFill>
                  <a:prstClr val="black"/>
                </a:solidFill>
                <a:latin typeface="Arial" panose="020B0604020202020204" pitchFamily="34" charset="0"/>
                <a:cs typeface="Arial" panose="020B0604020202020204" pitchFamily="34" charset="0"/>
              </a:rPr>
              <a:t>Retained in Care:</a:t>
            </a:r>
            <a:r>
              <a:rPr lang="en-US" sz="3200" dirty="0">
                <a:solidFill>
                  <a:prstClr val="black"/>
                </a:solidFill>
                <a:latin typeface="Arial" panose="020B0604020202020204" pitchFamily="34" charset="0"/>
                <a:cs typeface="Arial" panose="020B0604020202020204" pitchFamily="34" charset="0"/>
              </a:rPr>
              <a:t> PWH with two or more documented VL or CD4 labs, medical visits or prescriptions at least three months apart from 1/1/2021 through 6/30/2022.</a:t>
            </a: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rmAutofit/>
          </a:bodyPr>
          <a:lstStyle/>
          <a:p>
            <a:pPr lvl="0" algn="ctr">
              <a:defRPr/>
            </a:pPr>
            <a:r>
              <a:rPr lang="en-US" sz="3200" b="1" dirty="0">
                <a:latin typeface="Arial" panose="020B0604020202020204" pitchFamily="34" charset="0"/>
                <a:cs typeface="Arial" panose="020B0604020202020204" pitchFamily="34" charset="0"/>
              </a:rPr>
              <a:t>HIV Care Continuum Definitions</a:t>
            </a:r>
          </a:p>
        </p:txBody>
      </p:sp>
    </p:spTree>
    <p:extLst>
      <p:ext uri="{BB962C8B-B14F-4D97-AF65-F5344CB8AC3E}">
        <p14:creationId xmlns:p14="http://schemas.microsoft.com/office/powerpoint/2010/main" val="1760926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rmAutofit lnSpcReduction="10000"/>
          </a:bodyPr>
          <a:lstStyle/>
          <a:p>
            <a:pPr marL="457200" lvl="0" indent="-457200">
              <a:lnSpc>
                <a:spcPct val="100000"/>
              </a:lnSpc>
              <a:spcBef>
                <a:spcPts val="0"/>
              </a:spcBef>
              <a:spcAft>
                <a:spcPts val="2400"/>
              </a:spcAft>
              <a:buClr>
                <a:srgbClr val="FF7800"/>
              </a:buClr>
              <a:buFont typeface="Webdings" panose="05030102010509060703" pitchFamily="18" charset="2"/>
              <a:buChar char=""/>
              <a:defRPr/>
            </a:pPr>
            <a:r>
              <a:rPr lang="en-US" sz="3200" b="1" dirty="0">
                <a:solidFill>
                  <a:prstClr val="black"/>
                </a:solidFill>
                <a:latin typeface="Arial" panose="020B0604020202020204" pitchFamily="34" charset="0"/>
                <a:cs typeface="Arial" panose="020B0604020202020204" pitchFamily="34" charset="0"/>
              </a:rPr>
              <a:t>Suppressed Viral Load</a:t>
            </a:r>
            <a:r>
              <a:rPr lang="en-US" sz="3200" dirty="0">
                <a:solidFill>
                  <a:prstClr val="black"/>
                </a:solidFill>
                <a:latin typeface="Arial" panose="020B0604020202020204" pitchFamily="34" charset="0"/>
                <a:cs typeface="Arial" panose="020B0604020202020204" pitchFamily="34" charset="0"/>
              </a:rPr>
              <a:t>: PWH with a suppressed VL (&lt;200 copies/mL) on their last VL lab from 1/1/2021 through 3/31/2022.</a:t>
            </a:r>
          </a:p>
          <a:p>
            <a:pPr marL="457200" lvl="0" indent="-457200">
              <a:lnSpc>
                <a:spcPct val="100000"/>
              </a:lnSpc>
              <a:spcBef>
                <a:spcPts val="0"/>
              </a:spcBef>
              <a:spcAft>
                <a:spcPts val="2400"/>
              </a:spcAft>
              <a:buClr>
                <a:srgbClr val="FF7800"/>
              </a:buClr>
              <a:buFont typeface="Webdings" panose="05030102010509060703" pitchFamily="18" charset="2"/>
              <a:buChar char=""/>
              <a:defRPr/>
            </a:pPr>
            <a:r>
              <a:rPr lang="en-US" sz="3200" b="1" dirty="0">
                <a:solidFill>
                  <a:prstClr val="black"/>
                </a:solidFill>
                <a:latin typeface="Arial" panose="020B0604020202020204" pitchFamily="34" charset="0"/>
                <a:cs typeface="Arial" panose="020B0604020202020204" pitchFamily="34" charset="0"/>
              </a:rPr>
              <a:t>Not in Care: </a:t>
            </a:r>
            <a:r>
              <a:rPr lang="en-US" sz="3200" dirty="0">
                <a:solidFill>
                  <a:prstClr val="black"/>
                </a:solidFill>
                <a:latin typeface="Arial" panose="020B0604020202020204" pitchFamily="34" charset="0"/>
                <a:cs typeface="Arial" panose="020B0604020202020204" pitchFamily="34" charset="0"/>
              </a:rPr>
              <a:t>PWH with no documented VL or CD4 lab, medical visit or prescription from 1/1/2021 through 3/31/2022.</a:t>
            </a:r>
          </a:p>
          <a:p>
            <a:pPr marL="457200" lvl="0" indent="-457200">
              <a:lnSpc>
                <a:spcPct val="100000"/>
              </a:lnSpc>
              <a:spcBef>
                <a:spcPts val="0"/>
              </a:spcBef>
              <a:spcAft>
                <a:spcPts val="2400"/>
              </a:spcAft>
              <a:buClr>
                <a:srgbClr val="FF7800"/>
              </a:buClr>
              <a:buFont typeface="Webdings" panose="05030102010509060703" pitchFamily="18" charset="2"/>
              <a:buChar char=""/>
              <a:defRPr/>
            </a:pPr>
            <a:r>
              <a:rPr lang="en-US" sz="3200" b="1" dirty="0">
                <a:solidFill>
                  <a:prstClr val="black"/>
                </a:solidFill>
                <a:latin typeface="Arial" panose="020B0604020202020204" pitchFamily="34" charset="0"/>
                <a:cs typeface="Arial" panose="020B0604020202020204" pitchFamily="34" charset="0"/>
              </a:rPr>
              <a:t>Linked to Care</a:t>
            </a:r>
            <a:r>
              <a:rPr lang="en-US" sz="3200" dirty="0">
                <a:solidFill>
                  <a:prstClr val="black"/>
                </a:solidFill>
                <a:latin typeface="Arial" panose="020B0604020202020204" pitchFamily="34" charset="0"/>
                <a:cs typeface="Arial" panose="020B0604020202020204" pitchFamily="34" charset="0"/>
              </a:rPr>
              <a:t>: PWH with at least one documented VL or CD4 lab, medical visit or prescription following their first HIV diagnosis date.</a:t>
            </a: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rmAutofit/>
          </a:bodyPr>
          <a:lstStyle/>
          <a:p>
            <a:pPr lvl="0" algn="ctr">
              <a:defRPr/>
            </a:pPr>
            <a:r>
              <a:rPr lang="en-US" sz="3200" b="1" dirty="0">
                <a:latin typeface="Arial" panose="020B0604020202020204" pitchFamily="34" charset="0"/>
                <a:cs typeface="Arial" panose="020B0604020202020204" pitchFamily="34" charset="0"/>
              </a:rPr>
              <a:t>HIV Care Continuum Definitions, continued</a:t>
            </a:r>
          </a:p>
        </p:txBody>
      </p:sp>
    </p:spTree>
    <p:extLst>
      <p:ext uri="{BB962C8B-B14F-4D97-AF65-F5344CB8AC3E}">
        <p14:creationId xmlns:p14="http://schemas.microsoft.com/office/powerpoint/2010/main" val="2439880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4769D50-98EF-4E19-8C6B-5939B1A17FC7}"/>
              </a:ext>
            </a:extLst>
          </p:cNvPr>
          <p:cNvPicPr>
            <a:picLocks noGrp="1" noChangeAspect="1"/>
          </p:cNvPicPr>
          <p:nvPr>
            <p:ph idx="1"/>
          </p:nvPr>
        </p:nvPicPr>
        <p:blipFill>
          <a:blip r:embed="rId2"/>
          <a:stretch>
            <a:fillRect/>
          </a:stretch>
        </p:blipFill>
        <p:spPr>
          <a:xfrm>
            <a:off x="842643" y="1344613"/>
            <a:ext cx="10506713" cy="4870450"/>
          </a:xfrm>
          <a:prstGeom prst="rect">
            <a:avLst/>
          </a:prstGeom>
        </p:spPr>
      </p:pic>
      <p:sp>
        <p:nvSpPr>
          <p:cNvPr id="3" name="Title 2">
            <a:extLst>
              <a:ext uri="{FF2B5EF4-FFF2-40B4-BE49-F238E27FC236}">
                <a16:creationId xmlns:a16="http://schemas.microsoft.com/office/drawing/2014/main" id="{6428A9EC-C810-43F6-8D06-B73A7EFA2A48}"/>
              </a:ext>
            </a:extLst>
          </p:cNvPr>
          <p:cNvSpPr>
            <a:spLocks noGrp="1"/>
          </p:cNvSpPr>
          <p:nvPr>
            <p:ph type="title"/>
          </p:nvPr>
        </p:nvSpPr>
        <p:spPr/>
        <p:txBody>
          <a:bodyPr>
            <a:normAutofit/>
          </a:bodyPr>
          <a:lstStyle/>
          <a:p>
            <a:r>
              <a:rPr lang="en-US" sz="2800" b="1" dirty="0"/>
              <a:t>Persons Who Received an HIV Diagnosis Along the</a:t>
            </a:r>
            <a:br>
              <a:rPr lang="en-US" sz="2800" b="1" dirty="0"/>
            </a:br>
            <a:r>
              <a:rPr lang="en-US" sz="2800" b="1" dirty="0"/>
              <a:t>HIV Care Continuum in 2021, Area 4</a:t>
            </a:r>
          </a:p>
        </p:txBody>
      </p:sp>
    </p:spTree>
    <p:extLst>
      <p:ext uri="{BB962C8B-B14F-4D97-AF65-F5344CB8AC3E}">
        <p14:creationId xmlns:p14="http://schemas.microsoft.com/office/powerpoint/2010/main" val="4167975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300FC82-EC21-4FD0-B768-581C21DA31CC}"/>
              </a:ext>
            </a:extLst>
          </p:cNvPr>
          <p:cNvPicPr>
            <a:picLocks noGrp="1" noChangeAspect="1"/>
          </p:cNvPicPr>
          <p:nvPr>
            <p:ph idx="1"/>
          </p:nvPr>
        </p:nvPicPr>
        <p:blipFill>
          <a:blip r:embed="rId2"/>
          <a:stretch>
            <a:fillRect/>
          </a:stretch>
        </p:blipFill>
        <p:spPr>
          <a:xfrm>
            <a:off x="839219" y="1298575"/>
            <a:ext cx="10513562" cy="4873625"/>
          </a:xfrm>
          <a:prstGeom prst="rect">
            <a:avLst/>
          </a:prstGeom>
        </p:spPr>
      </p:pic>
      <p:sp>
        <p:nvSpPr>
          <p:cNvPr id="3" name="Title 2">
            <a:extLst>
              <a:ext uri="{FF2B5EF4-FFF2-40B4-BE49-F238E27FC236}">
                <a16:creationId xmlns:a16="http://schemas.microsoft.com/office/drawing/2014/main" id="{25CAABA7-E175-4BD8-B293-B61824A7601C}"/>
              </a:ext>
            </a:extLst>
          </p:cNvPr>
          <p:cNvSpPr>
            <a:spLocks noGrp="1"/>
          </p:cNvSpPr>
          <p:nvPr>
            <p:ph type="title"/>
          </p:nvPr>
        </p:nvSpPr>
        <p:spPr/>
        <p:txBody>
          <a:bodyPr>
            <a:normAutofit/>
          </a:bodyPr>
          <a:lstStyle/>
          <a:p>
            <a:r>
              <a:rPr lang="en-US" sz="2800" b="1" dirty="0"/>
              <a:t>PWH Along the HIV Care Continuum in 2021</a:t>
            </a:r>
            <a:br>
              <a:rPr lang="en-US" sz="2800" b="1" dirty="0"/>
            </a:br>
            <a:r>
              <a:rPr lang="en-US" sz="2800" b="1" dirty="0"/>
              <a:t>Living in Area 4</a:t>
            </a:r>
          </a:p>
        </p:txBody>
      </p:sp>
      <p:sp>
        <p:nvSpPr>
          <p:cNvPr id="4" name="Text Placeholder 3">
            <a:extLst>
              <a:ext uri="{FF2B5EF4-FFF2-40B4-BE49-F238E27FC236}">
                <a16:creationId xmlns:a16="http://schemas.microsoft.com/office/drawing/2014/main" id="{23AAD6AC-7C15-48F7-A80C-6AF4F13A3FCB}"/>
              </a:ext>
            </a:extLst>
          </p:cNvPr>
          <p:cNvSpPr>
            <a:spLocks noGrp="1"/>
          </p:cNvSpPr>
          <p:nvPr>
            <p:ph type="body" sz="quarter" idx="13"/>
          </p:nvPr>
        </p:nvSpPr>
        <p:spPr/>
        <p:txBody>
          <a:bodyPr/>
          <a:lstStyle/>
          <a:p>
            <a:r>
              <a:rPr lang="en-US"/>
              <a:t>Note: 86% of persons retained in care had a suppressed viral load.</a:t>
            </a:r>
          </a:p>
        </p:txBody>
      </p:sp>
    </p:spTree>
    <p:extLst>
      <p:ext uri="{BB962C8B-B14F-4D97-AF65-F5344CB8AC3E}">
        <p14:creationId xmlns:p14="http://schemas.microsoft.com/office/powerpoint/2010/main" val="4088284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C69DF2F-226D-42D2-B603-BCF871B2D39D}"/>
              </a:ext>
            </a:extLst>
          </p:cNvPr>
          <p:cNvPicPr>
            <a:picLocks noGrp="1" noChangeAspect="1"/>
          </p:cNvPicPr>
          <p:nvPr>
            <p:ph idx="1"/>
          </p:nvPr>
        </p:nvPicPr>
        <p:blipFill>
          <a:blip r:embed="rId2"/>
          <a:stretch>
            <a:fillRect/>
          </a:stretch>
        </p:blipFill>
        <p:spPr>
          <a:xfrm>
            <a:off x="1309475" y="1344613"/>
            <a:ext cx="9573049" cy="4870450"/>
          </a:xfrm>
          <a:prstGeom prst="rect">
            <a:avLst/>
          </a:prstGeom>
        </p:spPr>
      </p:pic>
      <p:sp>
        <p:nvSpPr>
          <p:cNvPr id="3" name="Title 2">
            <a:extLst>
              <a:ext uri="{FF2B5EF4-FFF2-40B4-BE49-F238E27FC236}">
                <a16:creationId xmlns:a16="http://schemas.microsoft.com/office/drawing/2014/main" id="{AAB2D736-538E-4691-94F5-F29C92336595}"/>
              </a:ext>
            </a:extLst>
          </p:cNvPr>
          <p:cNvSpPr>
            <a:spLocks noGrp="1"/>
          </p:cNvSpPr>
          <p:nvPr>
            <p:ph type="title"/>
          </p:nvPr>
        </p:nvSpPr>
        <p:spPr/>
        <p:txBody>
          <a:bodyPr>
            <a:normAutofit/>
          </a:bodyPr>
          <a:lstStyle/>
          <a:p>
            <a:r>
              <a:rPr lang="en-US" sz="2800" b="1" dirty="0"/>
              <a:t>PWH Along the HIV Care Continuum, 2019–2021</a:t>
            </a:r>
            <a:br>
              <a:rPr lang="en-US" sz="2800" b="1" dirty="0"/>
            </a:br>
            <a:r>
              <a:rPr lang="en-US" sz="2800" b="1" dirty="0"/>
              <a:t>Living in Area 4</a:t>
            </a:r>
          </a:p>
        </p:txBody>
      </p:sp>
    </p:spTree>
    <p:extLst>
      <p:ext uri="{BB962C8B-B14F-4D97-AF65-F5344CB8AC3E}">
        <p14:creationId xmlns:p14="http://schemas.microsoft.com/office/powerpoint/2010/main" val="2489409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97FA44A-0257-414D-BA1B-B18DE5CF5E7A}"/>
              </a:ext>
            </a:extLst>
          </p:cNvPr>
          <p:cNvPicPr>
            <a:picLocks noGrp="1" noChangeAspect="1"/>
          </p:cNvPicPr>
          <p:nvPr>
            <p:ph idx="1"/>
          </p:nvPr>
        </p:nvPicPr>
        <p:blipFill>
          <a:blip r:embed="rId2"/>
          <a:stretch>
            <a:fillRect/>
          </a:stretch>
        </p:blipFill>
        <p:spPr>
          <a:xfrm>
            <a:off x="842643" y="1344613"/>
            <a:ext cx="10506713" cy="4870450"/>
          </a:xfrm>
          <a:prstGeom prst="rect">
            <a:avLst/>
          </a:prstGeom>
        </p:spPr>
      </p:pic>
      <p:sp>
        <p:nvSpPr>
          <p:cNvPr id="3" name="Title 2">
            <a:extLst>
              <a:ext uri="{FF2B5EF4-FFF2-40B4-BE49-F238E27FC236}">
                <a16:creationId xmlns:a16="http://schemas.microsoft.com/office/drawing/2014/main" id="{FC6E516D-E0F5-4BF2-969A-004B5B365609}"/>
              </a:ext>
            </a:extLst>
          </p:cNvPr>
          <p:cNvSpPr>
            <a:spLocks noGrp="1"/>
          </p:cNvSpPr>
          <p:nvPr>
            <p:ph type="title"/>
          </p:nvPr>
        </p:nvSpPr>
        <p:spPr/>
        <p:txBody>
          <a:bodyPr>
            <a:normAutofit/>
          </a:bodyPr>
          <a:lstStyle/>
          <a:p>
            <a:r>
              <a:rPr lang="en-US" sz="2800" b="1" dirty="0"/>
              <a:t>PWH by Race or Ethnicity Along the HIV Care Continuum</a:t>
            </a:r>
            <a:br>
              <a:rPr lang="en-US" sz="2800" b="1" dirty="0"/>
            </a:br>
            <a:r>
              <a:rPr lang="en-US" sz="2800" b="1" dirty="0"/>
              <a:t>In 2021, Living in Area 4</a:t>
            </a:r>
          </a:p>
        </p:txBody>
      </p:sp>
    </p:spTree>
    <p:extLst>
      <p:ext uri="{BB962C8B-B14F-4D97-AF65-F5344CB8AC3E}">
        <p14:creationId xmlns:p14="http://schemas.microsoft.com/office/powerpoint/2010/main" val="4281567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12E6B39-3426-4642-BD5F-FFE9D4C23ECD}"/>
              </a:ext>
            </a:extLst>
          </p:cNvPr>
          <p:cNvPicPr>
            <a:picLocks noGrp="1" noChangeAspect="1"/>
          </p:cNvPicPr>
          <p:nvPr>
            <p:ph idx="1"/>
          </p:nvPr>
        </p:nvPicPr>
        <p:blipFill>
          <a:blip r:embed="rId2"/>
          <a:stretch>
            <a:fillRect/>
          </a:stretch>
        </p:blipFill>
        <p:spPr>
          <a:xfrm>
            <a:off x="842643" y="1344613"/>
            <a:ext cx="10506713" cy="4870450"/>
          </a:xfrm>
          <a:prstGeom prst="rect">
            <a:avLst/>
          </a:prstGeom>
        </p:spPr>
      </p:pic>
      <p:sp>
        <p:nvSpPr>
          <p:cNvPr id="3" name="Title 2">
            <a:extLst>
              <a:ext uri="{FF2B5EF4-FFF2-40B4-BE49-F238E27FC236}">
                <a16:creationId xmlns:a16="http://schemas.microsoft.com/office/drawing/2014/main" id="{05B2BF4C-D736-4CBC-B2FA-7F4178B12F56}"/>
              </a:ext>
            </a:extLst>
          </p:cNvPr>
          <p:cNvSpPr>
            <a:spLocks noGrp="1"/>
          </p:cNvSpPr>
          <p:nvPr>
            <p:ph type="title"/>
          </p:nvPr>
        </p:nvSpPr>
        <p:spPr/>
        <p:txBody>
          <a:bodyPr>
            <a:normAutofit/>
          </a:bodyPr>
          <a:lstStyle/>
          <a:p>
            <a:r>
              <a:rPr lang="en-US" sz="2800" b="1" dirty="0"/>
              <a:t>PWH Along the HIV Care Continuum in 2021</a:t>
            </a:r>
            <a:br>
              <a:rPr lang="en-US" sz="2800" b="1" dirty="0"/>
            </a:br>
            <a:r>
              <a:rPr lang="en-US" sz="2800" b="1" dirty="0"/>
              <a:t>Living in Florida Compared to Area 4</a:t>
            </a:r>
          </a:p>
        </p:txBody>
      </p:sp>
    </p:spTree>
    <p:extLst>
      <p:ext uri="{BB962C8B-B14F-4D97-AF65-F5344CB8AC3E}">
        <p14:creationId xmlns:p14="http://schemas.microsoft.com/office/powerpoint/2010/main" val="2025956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sz="2800" b="1" dirty="0">
                <a:latin typeface="Arial" panose="020B0604020202020204" pitchFamily="34" charset="0"/>
                <a:cs typeface="Arial" panose="020B0604020202020204" pitchFamily="34" charset="0"/>
              </a:rPr>
              <a:t>Percentage of PWH Who Were Retained in Care </a:t>
            </a:r>
            <a:r>
              <a:rPr lang="en-US" altLang="en-US" sz="2800" b="1" dirty="0">
                <a:latin typeface="Arial" charset="0"/>
              </a:rPr>
              <a:t>by ZIP Code of Residence</a:t>
            </a:r>
            <a:r>
              <a:rPr lang="en-US" sz="2800" b="1" baseline="30000" dirty="0">
                <a:latin typeface="Arial" panose="020B0604020202020204" pitchFamily="34" charset="0"/>
                <a:cs typeface="Arial" panose="020B0604020202020204" pitchFamily="34" charset="0"/>
              </a:rPr>
              <a:t>1</a:t>
            </a:r>
            <a:r>
              <a:rPr lang="en-US" altLang="en-US" sz="2800" b="1" dirty="0">
                <a:latin typeface="Arial" charset="0"/>
              </a:rPr>
              <a:t> </a:t>
            </a:r>
            <a:r>
              <a:rPr lang="en-US" sz="2800" b="1" dirty="0">
                <a:latin typeface="Arial" panose="020B0604020202020204" pitchFamily="34" charset="0"/>
                <a:cs typeface="Arial" panose="020B0604020202020204" pitchFamily="34" charset="0"/>
              </a:rPr>
              <a:t>in 2021, Living in Area 4</a:t>
            </a:r>
          </a:p>
        </p:txBody>
      </p:sp>
      <p:sp>
        <p:nvSpPr>
          <p:cNvPr id="6" name="Text Box 16">
            <a:extLst>
              <a:ext uri="{FF2B5EF4-FFF2-40B4-BE49-F238E27FC236}">
                <a16:creationId xmlns:a16="http://schemas.microsoft.com/office/drawing/2014/main" id="{9F5599B2-81C4-4D2F-AF94-F7700D4DAD89}"/>
              </a:ext>
            </a:extLst>
          </p:cNvPr>
          <p:cNvSpPr txBox="1">
            <a:spLocks noChangeArrowheads="1"/>
          </p:cNvSpPr>
          <p:nvPr/>
        </p:nvSpPr>
        <p:spPr bwMode="auto">
          <a:xfrm>
            <a:off x="965200" y="6234967"/>
            <a:ext cx="107516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en-US" altLang="en-US" sz="1600" baseline="30000" dirty="0">
                <a:solidFill>
                  <a:schemeClr val="bg1"/>
                </a:solidFill>
                <a:latin typeface="Arial" charset="0"/>
              </a:rPr>
              <a:t>1</a:t>
            </a:r>
            <a:r>
              <a:rPr lang="en-US" altLang="en-US" sz="1600" dirty="0">
                <a:solidFill>
                  <a:schemeClr val="bg1"/>
                </a:solidFill>
                <a:latin typeface="Arial" charset="0"/>
              </a:rPr>
              <a:t>Excludes data from homeless persons and persons with unknown ZIP codes.</a:t>
            </a:r>
          </a:p>
        </p:txBody>
      </p:sp>
      <p:pic>
        <p:nvPicPr>
          <p:cNvPr id="6146" name="Picture 2">
            <a:extLst>
              <a:ext uri="{FF2B5EF4-FFF2-40B4-BE49-F238E27FC236}">
                <a16:creationId xmlns:a16="http://schemas.microsoft.com/office/drawing/2014/main" id="{F5E6322D-CD13-416A-99E9-11D29248E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427" t="50238" r="33495"/>
          <a:stretch>
            <a:fillRect/>
          </a:stretch>
        </p:blipFill>
        <p:spPr bwMode="auto">
          <a:xfrm>
            <a:off x="2094743" y="2006599"/>
            <a:ext cx="2347912"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a:extLst>
              <a:ext uri="{FF2B5EF4-FFF2-40B4-BE49-F238E27FC236}">
                <a16:creationId xmlns:a16="http://schemas.microsoft.com/office/drawing/2014/main" id="{9CDB1A1C-8758-4A76-8D17-CC509B10A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6214" y="1375180"/>
            <a:ext cx="6025269" cy="4709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323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sz="2800" b="1" dirty="0">
                <a:latin typeface="Arial" panose="020B0604020202020204" pitchFamily="34" charset="0"/>
                <a:cs typeface="Arial" panose="020B0604020202020204" pitchFamily="34" charset="0"/>
              </a:rPr>
              <a:t>Percentage of PWH Who Had a Suppressed VL by ZIP Code of Residence,</a:t>
            </a:r>
            <a:r>
              <a:rPr lang="en-US" sz="2800" b="1" baseline="30000" dirty="0">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 2021, Living in Area 4</a:t>
            </a:r>
          </a:p>
        </p:txBody>
      </p:sp>
      <p:sp>
        <p:nvSpPr>
          <p:cNvPr id="6" name="Text Box 16">
            <a:extLst>
              <a:ext uri="{FF2B5EF4-FFF2-40B4-BE49-F238E27FC236}">
                <a16:creationId xmlns:a16="http://schemas.microsoft.com/office/drawing/2014/main" id="{FA930BEC-E1A7-46E5-91D6-DD209D8CF0F6}"/>
              </a:ext>
            </a:extLst>
          </p:cNvPr>
          <p:cNvSpPr txBox="1">
            <a:spLocks noChangeArrowheads="1"/>
          </p:cNvSpPr>
          <p:nvPr/>
        </p:nvSpPr>
        <p:spPr bwMode="auto">
          <a:xfrm>
            <a:off x="965200" y="6238746"/>
            <a:ext cx="107516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en-US" altLang="en-US" sz="1600" baseline="30000" dirty="0">
                <a:solidFill>
                  <a:schemeClr val="bg1"/>
                </a:solidFill>
                <a:latin typeface="Arial" charset="0"/>
              </a:rPr>
              <a:t>1</a:t>
            </a:r>
            <a:r>
              <a:rPr lang="en-US" altLang="en-US" sz="1600" dirty="0">
                <a:solidFill>
                  <a:schemeClr val="bg1"/>
                </a:solidFill>
                <a:latin typeface="Arial" charset="0"/>
              </a:rPr>
              <a:t>Excludes data from homeless persons and persons with unknown ZIP codes.</a:t>
            </a:r>
          </a:p>
        </p:txBody>
      </p:sp>
      <p:pic>
        <p:nvPicPr>
          <p:cNvPr id="7170" name="Picture 2">
            <a:extLst>
              <a:ext uri="{FF2B5EF4-FFF2-40B4-BE49-F238E27FC236}">
                <a16:creationId xmlns:a16="http://schemas.microsoft.com/office/drawing/2014/main" id="{3B440933-7C1F-4E6E-986E-54EFDB616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728" t="50006" r="34419"/>
          <a:stretch>
            <a:fillRect/>
          </a:stretch>
        </p:blipFill>
        <p:spPr bwMode="auto">
          <a:xfrm>
            <a:off x="2312534" y="1999456"/>
            <a:ext cx="219075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a:extLst>
              <a:ext uri="{FF2B5EF4-FFF2-40B4-BE49-F238E27FC236}">
                <a16:creationId xmlns:a16="http://schemas.microsoft.com/office/drawing/2014/main" id="{52347151-D3F5-4895-B72D-0899CDE52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869" y="1383636"/>
            <a:ext cx="5962993" cy="46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321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Autofit/>
          </a:bodyPr>
          <a:lstStyle/>
          <a:p>
            <a:pPr marL="341313" indent="-341313">
              <a:lnSpc>
                <a:spcPct val="10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Data for 2020 and 2021 should be interpreted with caution due to the impact of COVID-19 on HIV testing, care-related services and case surveillance activities in state and local jurisdictions. </a:t>
            </a:r>
          </a:p>
          <a:p>
            <a:pPr marL="341313" lvl="0" indent="-341313">
              <a:lnSpc>
                <a:spcPct val="10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3200" dirty="0">
              <a:solidFill>
                <a:prstClr val="black"/>
              </a:solidFill>
              <a:latin typeface="Arial" charset="0"/>
              <a:ea typeface="SimSun" pitchFamily="2" charset="-122"/>
            </a:endParaRPr>
          </a:p>
          <a:p>
            <a:pPr marL="341313" lvl="0" indent="-341313">
              <a:lnSpc>
                <a:spcPct val="10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Unless otherwise noted, all data in this presentation are as of 6/30/2022.</a:t>
            </a:r>
            <a:br>
              <a:rPr lang="en-US" altLang="en-US" sz="3200" dirty="0">
                <a:solidFill>
                  <a:prstClr val="black"/>
                </a:solidFill>
                <a:latin typeface="Arial" charset="0"/>
                <a:ea typeface="SimSun" pitchFamily="2" charset="-122"/>
              </a:rPr>
            </a:br>
            <a:endParaRPr lang="en-US" altLang="en-US" sz="3200" dirty="0">
              <a:solidFill>
                <a:prstClr val="black"/>
              </a:solidFill>
              <a:latin typeface="Arial" charset="0"/>
              <a:ea typeface="SimSun" pitchFamily="2" charset="-122"/>
            </a:endParaRPr>
          </a:p>
          <a:p>
            <a:pPr marL="0" lvl="0" indent="0">
              <a:lnSpc>
                <a:spcPct val="10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br>
              <a:rPr lang="en-US" altLang="en-US" dirty="0">
                <a:solidFill>
                  <a:prstClr val="black"/>
                </a:solidFill>
                <a:latin typeface="Arial" charset="0"/>
                <a:ea typeface="SimSun" pitchFamily="2" charset="-122"/>
              </a:rPr>
            </a:br>
            <a:endParaRPr lang="en-US" altLang="en-US" dirty="0">
              <a:solidFill>
                <a:prstClr val="black"/>
              </a:solidFill>
              <a:latin typeface="Arial" charset="0"/>
              <a:ea typeface="SimSun" pitchFamily="2" charset="-122"/>
            </a:endParaRP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Technical Notes</a:t>
            </a:r>
            <a:endParaRPr lang="en-US" sz="3600" b="1" dirty="0"/>
          </a:p>
        </p:txBody>
      </p:sp>
    </p:spTree>
    <p:extLst>
      <p:ext uri="{BB962C8B-B14F-4D97-AF65-F5344CB8AC3E}">
        <p14:creationId xmlns:p14="http://schemas.microsoft.com/office/powerpoint/2010/main" val="4099561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sz="2800" b="1" dirty="0">
                <a:latin typeface="Arial" panose="020B0604020202020204" pitchFamily="34" charset="0"/>
                <a:cs typeface="Arial" panose="020B0604020202020204" pitchFamily="34" charset="0"/>
              </a:rPr>
              <a:t>Percentage of PWH Who Were Not in Care by ZIP Code of Residence</a:t>
            </a:r>
            <a:r>
              <a:rPr lang="en-US" sz="2800" b="1" baseline="30000" dirty="0">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 in 2021, Living in Area 4</a:t>
            </a:r>
          </a:p>
        </p:txBody>
      </p:sp>
      <p:sp>
        <p:nvSpPr>
          <p:cNvPr id="6" name="Text Box 16">
            <a:extLst>
              <a:ext uri="{FF2B5EF4-FFF2-40B4-BE49-F238E27FC236}">
                <a16:creationId xmlns:a16="http://schemas.microsoft.com/office/drawing/2014/main" id="{2BAB78E6-1ABF-44AF-9125-F6FFAA1CFCD4}"/>
              </a:ext>
            </a:extLst>
          </p:cNvPr>
          <p:cNvSpPr txBox="1">
            <a:spLocks noChangeArrowheads="1"/>
          </p:cNvSpPr>
          <p:nvPr/>
        </p:nvSpPr>
        <p:spPr bwMode="auto">
          <a:xfrm>
            <a:off x="965200" y="6228748"/>
            <a:ext cx="107516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en-US" altLang="en-US" sz="1600" baseline="30000" dirty="0">
                <a:solidFill>
                  <a:schemeClr val="bg1"/>
                </a:solidFill>
                <a:latin typeface="Arial" charset="0"/>
              </a:rPr>
              <a:t>1</a:t>
            </a:r>
            <a:r>
              <a:rPr lang="en-US" altLang="en-US" sz="1600" dirty="0">
                <a:solidFill>
                  <a:schemeClr val="bg1"/>
                </a:solidFill>
                <a:latin typeface="Arial" charset="0"/>
              </a:rPr>
              <a:t>Excludes data from homeless persons and persons with unknown ZIP codes.</a:t>
            </a:r>
          </a:p>
        </p:txBody>
      </p:sp>
      <p:pic>
        <p:nvPicPr>
          <p:cNvPr id="8194" name="Picture 2">
            <a:extLst>
              <a:ext uri="{FF2B5EF4-FFF2-40B4-BE49-F238E27FC236}">
                <a16:creationId xmlns:a16="http://schemas.microsoft.com/office/drawing/2014/main" id="{6549FBEC-E8C2-49F5-BD8D-09BF7C998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547" t="50484" r="36192"/>
          <a:stretch>
            <a:fillRect/>
          </a:stretch>
        </p:blipFill>
        <p:spPr bwMode="auto">
          <a:xfrm>
            <a:off x="2667097" y="2012950"/>
            <a:ext cx="206692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a:extLst>
              <a:ext uri="{FF2B5EF4-FFF2-40B4-BE49-F238E27FC236}">
                <a16:creationId xmlns:a16="http://schemas.microsoft.com/office/drawing/2014/main" id="{73D687CA-2004-4C97-9B72-BF38B4113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570" y="1374710"/>
            <a:ext cx="5982367" cy="46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718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5328-79BD-4EE3-B38D-7FB9F5F16365}"/>
              </a:ext>
            </a:extLst>
          </p:cNvPr>
          <p:cNvSpPr>
            <a:spLocks noGrp="1"/>
          </p:cNvSpPr>
          <p:nvPr>
            <p:ph type="title"/>
          </p:nvPr>
        </p:nvSpPr>
        <p:spPr/>
        <p:txBody>
          <a:bodyPr/>
          <a:lstStyle/>
          <a:p>
            <a:r>
              <a:rPr lang="en-US" dirty="0"/>
              <a:t>HIV-Related Deaths in Area 4</a:t>
            </a:r>
          </a:p>
        </p:txBody>
      </p:sp>
    </p:spTree>
    <p:extLst>
      <p:ext uri="{BB962C8B-B14F-4D97-AF65-F5344CB8AC3E}">
        <p14:creationId xmlns:p14="http://schemas.microsoft.com/office/powerpoint/2010/main" val="7773630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BAC8463-040D-41F5-9B05-CEF013E2153A}"/>
              </a:ext>
            </a:extLst>
          </p:cNvPr>
          <p:cNvPicPr>
            <a:picLocks noGrp="1" noChangeAspect="1"/>
          </p:cNvPicPr>
          <p:nvPr>
            <p:ph idx="1"/>
          </p:nvPr>
        </p:nvPicPr>
        <p:blipFill>
          <a:blip r:embed="rId2"/>
          <a:stretch>
            <a:fillRect/>
          </a:stretch>
        </p:blipFill>
        <p:spPr>
          <a:xfrm>
            <a:off x="838200" y="1427761"/>
            <a:ext cx="10515600" cy="4704153"/>
          </a:xfrm>
          <a:prstGeom prst="rect">
            <a:avLst/>
          </a:prstGeom>
        </p:spPr>
      </p:pic>
      <p:sp>
        <p:nvSpPr>
          <p:cNvPr id="3" name="Title 2">
            <a:extLst>
              <a:ext uri="{FF2B5EF4-FFF2-40B4-BE49-F238E27FC236}">
                <a16:creationId xmlns:a16="http://schemas.microsoft.com/office/drawing/2014/main" id="{20418543-32F1-4789-8B32-5B1A0BC18CCA}"/>
              </a:ext>
            </a:extLst>
          </p:cNvPr>
          <p:cNvSpPr>
            <a:spLocks noGrp="1"/>
          </p:cNvSpPr>
          <p:nvPr>
            <p:ph type="title"/>
          </p:nvPr>
        </p:nvSpPr>
        <p:spPr/>
        <p:txBody>
          <a:bodyPr>
            <a:normAutofit/>
          </a:bodyPr>
          <a:lstStyle/>
          <a:p>
            <a:r>
              <a:rPr lang="en-US" sz="2800" b="1" dirty="0"/>
              <a:t>Rate of HIV-Related Deaths</a:t>
            </a:r>
            <a:br>
              <a:rPr lang="en-US" sz="2800" b="1" dirty="0"/>
            </a:br>
            <a:r>
              <a:rPr lang="en-US" sz="2800" b="1" dirty="0"/>
              <a:t>2012–2021, Area 4</a:t>
            </a:r>
          </a:p>
        </p:txBody>
      </p:sp>
    </p:spTree>
    <p:extLst>
      <p:ext uri="{BB962C8B-B14F-4D97-AF65-F5344CB8AC3E}">
        <p14:creationId xmlns:p14="http://schemas.microsoft.com/office/powerpoint/2010/main" val="3935391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070A2-6228-4909-B063-1FA502B719C6}"/>
              </a:ext>
            </a:extLst>
          </p:cNvPr>
          <p:cNvSpPr>
            <a:spLocks noGrp="1"/>
          </p:cNvSpPr>
          <p:nvPr>
            <p:ph type="title"/>
          </p:nvPr>
        </p:nvSpPr>
        <p:spPr/>
        <p:txBody>
          <a:bodyPr/>
          <a:lstStyle/>
          <a:p>
            <a:r>
              <a:rPr lang="en-US" dirty="0"/>
              <a:t>HIV Prevention for Area 4</a:t>
            </a:r>
          </a:p>
        </p:txBody>
      </p:sp>
    </p:spTree>
    <p:extLst>
      <p:ext uri="{BB962C8B-B14F-4D97-AF65-F5344CB8AC3E}">
        <p14:creationId xmlns:p14="http://schemas.microsoft.com/office/powerpoint/2010/main" val="2273257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4DD26-BA6C-470F-8A4A-EA19A1411B18}"/>
              </a:ext>
            </a:extLst>
          </p:cNvPr>
          <p:cNvSpPr>
            <a:spLocks noGrp="1"/>
          </p:cNvSpPr>
          <p:nvPr>
            <p:ph idx="1"/>
          </p:nvPr>
        </p:nvSpPr>
        <p:spPr/>
        <p:txBody>
          <a:bodyPr/>
          <a:lstStyle/>
          <a:p>
            <a:pPr marL="914400" lvl="1" indent="-457200">
              <a:buClr>
                <a:srgbClr val="FF7800"/>
              </a:buClr>
              <a:buFont typeface="Webdings" panose="05030102010509060703" pitchFamily="18" charset="2"/>
              <a:buChar char=""/>
            </a:pPr>
            <a:r>
              <a:rPr lang="en-US" sz="3200" dirty="0">
                <a:latin typeface="Arial" panose="020B0604020202020204" pitchFamily="34" charset="0"/>
                <a:cs typeface="Arial" panose="020B0604020202020204" pitchFamily="34" charset="0"/>
              </a:rPr>
              <a:t>These data were calculated from HIV diagnoses 2019–2021 and represent the proportion of each race or mode of exposure group to the total diagnoses.</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marL="914400" lvl="1" indent="-457200">
              <a:buClr>
                <a:srgbClr val="FF7800"/>
              </a:buClr>
              <a:buFont typeface="Webdings" panose="05030102010509060703" pitchFamily="18" charset="2"/>
              <a:buChar char=""/>
            </a:pPr>
            <a:r>
              <a:rPr lang="en-US" sz="3200" dirty="0">
                <a:latin typeface="Arial" panose="020B0604020202020204" pitchFamily="34" charset="0"/>
                <a:cs typeface="Arial" panose="020B0604020202020204" pitchFamily="34" charset="0"/>
              </a:rPr>
              <a:t>These data are used to identify and prioritize testing, </a:t>
            </a:r>
            <a:r>
              <a:rPr lang="en-US" sz="3200" dirty="0" err="1">
                <a:latin typeface="Arial" panose="020B0604020202020204" pitchFamily="34" charset="0"/>
                <a:cs typeface="Arial" panose="020B0604020202020204" pitchFamily="34" charset="0"/>
              </a:rPr>
              <a:t>PrEP</a:t>
            </a:r>
            <a:r>
              <a:rPr lang="en-US" sz="3200" dirty="0">
                <a:latin typeface="Arial" panose="020B0604020202020204" pitchFamily="34" charset="0"/>
                <a:cs typeface="Arial" panose="020B0604020202020204" pitchFamily="34" charset="0"/>
              </a:rPr>
              <a:t> and other HIV prevention services to those at greatest risk for acquiring HIV in Florida.</a:t>
            </a:r>
          </a:p>
        </p:txBody>
      </p:sp>
      <p:sp>
        <p:nvSpPr>
          <p:cNvPr id="2" name="Title 1">
            <a:extLst>
              <a:ext uri="{FF2B5EF4-FFF2-40B4-BE49-F238E27FC236}">
                <a16:creationId xmlns:a16="http://schemas.microsoft.com/office/drawing/2014/main" id="{FFC2DBBD-B381-4E9B-8814-8D92E3A00484}"/>
              </a:ext>
            </a:extLst>
          </p:cNvPr>
          <p:cNvSpPr>
            <a:spLocks noGrp="1"/>
          </p:cNvSpPr>
          <p:nvPr>
            <p:ph type="title"/>
          </p:nvPr>
        </p:nvSpPr>
        <p:spPr/>
        <p:txBody>
          <a:bodyPr>
            <a:noAutofit/>
          </a:bodyPr>
          <a:lstStyle/>
          <a:p>
            <a:pPr algn="ctr"/>
            <a:r>
              <a:rPr lang="en-US" sz="2800" b="1" dirty="0">
                <a:latin typeface="Arial" panose="020B0604020202020204" pitchFamily="34" charset="0"/>
                <a:cs typeface="Arial" panose="020B0604020202020204" pitchFamily="34" charset="0"/>
              </a:rPr>
              <a:t>Priority Populations for</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Primary HIV Prevention</a:t>
            </a:r>
            <a:endParaRPr lang="en-US" sz="2000" b="1" dirty="0"/>
          </a:p>
        </p:txBody>
      </p:sp>
    </p:spTree>
    <p:extLst>
      <p:ext uri="{BB962C8B-B14F-4D97-AF65-F5344CB8AC3E}">
        <p14:creationId xmlns:p14="http://schemas.microsoft.com/office/powerpoint/2010/main" val="904157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871DD50-B5A8-45DD-9E37-3D1B6AF00440}"/>
              </a:ext>
            </a:extLst>
          </p:cNvPr>
          <p:cNvGraphicFramePr>
            <a:graphicFrameLocks noGrp="1"/>
          </p:cNvGraphicFramePr>
          <p:nvPr>
            <p:ph idx="1"/>
            <p:extLst>
              <p:ext uri="{D42A27DB-BD31-4B8C-83A1-F6EECF244321}">
                <p14:modId xmlns:p14="http://schemas.microsoft.com/office/powerpoint/2010/main" val="2833083764"/>
              </p:ext>
            </p:extLst>
          </p:nvPr>
        </p:nvGraphicFramePr>
        <p:xfrm>
          <a:off x="329393" y="1344613"/>
          <a:ext cx="11533214" cy="48704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altLang="en-US" sz="2800" b="1" dirty="0">
                <a:latin typeface="Arial"/>
                <a:ea typeface="SimSun"/>
                <a:cs typeface="Arial"/>
              </a:rPr>
              <a:t>Priority Populations for Primary HIV</a:t>
            </a:r>
            <a:br>
              <a:rPr lang="en-US" altLang="en-US" sz="2800" b="1" dirty="0">
                <a:latin typeface="Arial"/>
                <a:ea typeface="SimSun"/>
                <a:cs typeface="Arial"/>
              </a:rPr>
            </a:br>
            <a:r>
              <a:rPr lang="en-US" altLang="en-US" sz="2800" b="1" dirty="0">
                <a:latin typeface="Arial"/>
                <a:ea typeface="SimSun"/>
                <a:cs typeface="Arial"/>
              </a:rPr>
              <a:t> Prevention in 2021, Area 4</a:t>
            </a:r>
            <a:endParaRPr lang="en-US" altLang="en-US" sz="2000" b="1" dirty="0">
              <a:latin typeface="Arial" panose="020B0604020202020204" pitchFamily="34" charset="0"/>
              <a:ea typeface="SimSun" pitchFamily="2" charset="-122"/>
              <a:cs typeface="Arial" panose="020B0604020202020204" pitchFamily="34" charset="0"/>
            </a:endParaRPr>
          </a:p>
        </p:txBody>
      </p:sp>
      <p:sp>
        <p:nvSpPr>
          <p:cNvPr id="6" name="Text Box 8">
            <a:extLst>
              <a:ext uri="{FF2B5EF4-FFF2-40B4-BE49-F238E27FC236}">
                <a16:creationId xmlns:a16="http://schemas.microsoft.com/office/drawing/2014/main" id="{B99C6430-C4A3-4A93-8D8C-9FF39070510E}"/>
              </a:ext>
            </a:extLst>
          </p:cNvPr>
          <p:cNvSpPr txBox="1">
            <a:spLocks noChangeArrowheads="1"/>
          </p:cNvSpPr>
          <p:nvPr/>
        </p:nvSpPr>
        <p:spPr bwMode="auto">
          <a:xfrm>
            <a:off x="210339" y="6092450"/>
            <a:ext cx="11771319" cy="64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SzPct val="100000"/>
              <a:buChar char="•"/>
              <a:defRPr sz="3200">
                <a:solidFill>
                  <a:schemeClr val="tx1"/>
                </a:solidFill>
                <a:latin typeface="Arial" charset="0"/>
              </a:defRPr>
            </a:lvl1pPr>
            <a:lvl2pPr marL="742950" indent="-285750" algn="l">
              <a:spcBef>
                <a:spcPct val="20000"/>
              </a:spcBef>
              <a:buSzPct val="100000"/>
              <a:buChar char="–"/>
              <a:defRPr sz="2800">
                <a:solidFill>
                  <a:schemeClr val="tx1"/>
                </a:solidFill>
                <a:latin typeface="Arial" charset="0"/>
              </a:defRPr>
            </a:lvl2pPr>
            <a:lvl3pPr marL="1143000" indent="-228600" algn="l">
              <a:spcBef>
                <a:spcPct val="20000"/>
              </a:spcBef>
              <a:buSzPct val="100000"/>
              <a:buChar char="•"/>
              <a:defRPr sz="2400">
                <a:solidFill>
                  <a:schemeClr val="tx1"/>
                </a:solidFill>
                <a:latin typeface="Arial" charset="0"/>
              </a:defRPr>
            </a:lvl3pPr>
            <a:lvl4pPr marL="1600200" indent="-228600" algn="l">
              <a:spcBef>
                <a:spcPct val="20000"/>
              </a:spcBef>
              <a:buSzPct val="100000"/>
              <a:buChar char="–"/>
              <a:defRPr sz="2000">
                <a:solidFill>
                  <a:schemeClr val="tx1"/>
                </a:solidFill>
                <a:latin typeface="Arial" charset="0"/>
              </a:defRPr>
            </a:lvl4pPr>
            <a:lvl5pPr marL="2057400" indent="-228600" algn="l">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chemeClr val="bg1"/>
                </a:solidFill>
                <a:effectLst/>
                <a:uLnTx/>
                <a:uFillTx/>
                <a:latin typeface="Arial" charset="0"/>
                <a:ea typeface="+mn-ea"/>
                <a:cs typeface="Times New Roman" pitchFamily="18" charset="0"/>
              </a:rPr>
              <a:t>MSM=MMSC and MMSC/IDU diagnoses, and PWID=IDU and MMSC/IDU diagnoses;</a:t>
            </a:r>
          </a:p>
          <a:p>
            <a:pPr algn="ctr">
              <a:lnSpc>
                <a:spcPct val="85000"/>
              </a:lnSpc>
              <a:spcBef>
                <a:spcPct val="0"/>
              </a:spcBef>
              <a:buSzTx/>
              <a:buNone/>
              <a:defRPr/>
            </a:pPr>
            <a:r>
              <a:rPr kumimoji="0" lang="en-US" altLang="en-US" sz="1400" b="0" i="0" u="none" strike="noStrike" kern="1200" cap="none" spc="0" normalizeH="0" baseline="0" noProof="0" dirty="0">
                <a:ln>
                  <a:noFill/>
                </a:ln>
                <a:solidFill>
                  <a:schemeClr val="bg1"/>
                </a:solidFill>
                <a:effectLst/>
                <a:uLnTx/>
                <a:uFillTx/>
                <a:latin typeface="Arial" charset="0"/>
                <a:ea typeface="+mn-ea"/>
                <a:cs typeface="Times New Roman" pitchFamily="18" charset="0"/>
              </a:rPr>
              <a:t>thus, the data are not mutually exclusive. Data is for HIV diagnoses 2019–2021.</a:t>
            </a:r>
            <a:br>
              <a:rPr kumimoji="0" lang="en-US" altLang="en-US" sz="1400" b="0" i="0" u="none" strike="noStrike" kern="1200" cap="none" spc="0" normalizeH="0" baseline="0" noProof="0" dirty="0">
                <a:ln>
                  <a:noFill/>
                </a:ln>
                <a:solidFill>
                  <a:schemeClr val="bg1"/>
                </a:solidFill>
                <a:effectLst/>
                <a:uLnTx/>
                <a:uFillTx/>
                <a:latin typeface="Arial" charset="0"/>
                <a:ea typeface="+mn-ea"/>
                <a:cs typeface="Times New Roman" pitchFamily="18" charset="0"/>
              </a:rPr>
            </a:br>
            <a:r>
              <a:rPr lang="en-US" altLang="en-US" sz="1400" dirty="0">
                <a:solidFill>
                  <a:schemeClr val="bg1"/>
                </a:solidFill>
                <a:ea typeface="SimSun" pitchFamily="2" charset="-122"/>
              </a:rPr>
              <a:t>Rounding may cause percentages to total more or less than 100.</a:t>
            </a:r>
          </a:p>
        </p:txBody>
      </p:sp>
    </p:spTree>
    <p:extLst>
      <p:ext uri="{BB962C8B-B14F-4D97-AF65-F5344CB8AC3E}">
        <p14:creationId xmlns:p14="http://schemas.microsoft.com/office/powerpoint/2010/main" val="678788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rmAutofit fontScale="92500"/>
          </a:bodyPr>
          <a:lstStyle/>
          <a:p>
            <a:pPr lvl="1">
              <a:buClr>
                <a:srgbClr val="FF7800"/>
              </a:buClr>
              <a:buFont typeface="Webdings" panose="05030102010509060703" pitchFamily="18" charset="2"/>
              <a:buChar char=""/>
              <a:defRPr/>
            </a:pPr>
            <a:endParaRPr lang="en-US" dirty="0">
              <a:solidFill>
                <a:prstClr val="black"/>
              </a:solidFill>
              <a:latin typeface="Arial" panose="020B0604020202020204" pitchFamily="34" charset="0"/>
              <a:cs typeface="Arial" panose="020B0604020202020204" pitchFamily="34" charset="0"/>
            </a:endParaRPr>
          </a:p>
          <a:p>
            <a:pPr marL="914400" lvl="1" indent="-457200">
              <a:buClr>
                <a:srgbClr val="FF7800"/>
              </a:buClr>
              <a:buFont typeface="Webdings" panose="05030102010509060703" pitchFamily="18" charset="2"/>
              <a:buChar char=""/>
              <a:defRPr/>
            </a:pPr>
            <a:r>
              <a:rPr lang="en-US" sz="3200" dirty="0">
                <a:solidFill>
                  <a:prstClr val="black"/>
                </a:solidFill>
                <a:latin typeface="Arial" panose="020B0604020202020204" pitchFamily="34" charset="0"/>
                <a:cs typeface="Arial" panose="020B0604020202020204" pitchFamily="34" charset="0"/>
              </a:rPr>
              <a:t>These data were calculated from PWH living in Florida at year-end 2021 and represent the proportion of each race or mode of exposure group to the total PWH.</a:t>
            </a:r>
            <a:br>
              <a:rPr lang="en-US" sz="3200" dirty="0">
                <a:solidFill>
                  <a:prstClr val="black"/>
                </a:solidFill>
                <a:latin typeface="Arial" panose="020B0604020202020204" pitchFamily="34" charset="0"/>
                <a:cs typeface="Arial" panose="020B0604020202020204" pitchFamily="34" charset="0"/>
              </a:rPr>
            </a:br>
            <a:endParaRPr lang="en-US" sz="3200" dirty="0">
              <a:solidFill>
                <a:prstClr val="black"/>
              </a:solidFill>
              <a:latin typeface="Arial" panose="020B0604020202020204" pitchFamily="34" charset="0"/>
              <a:cs typeface="Arial" panose="020B0604020202020204" pitchFamily="34" charset="0"/>
            </a:endParaRPr>
          </a:p>
          <a:p>
            <a:pPr marL="914400" lvl="1" indent="-457200">
              <a:buClr>
                <a:srgbClr val="FF7800"/>
              </a:buClr>
              <a:buFont typeface="Webdings" panose="05030102010509060703" pitchFamily="18" charset="2"/>
              <a:buChar char=""/>
              <a:defRPr/>
            </a:pPr>
            <a:r>
              <a:rPr lang="en-US" sz="3200" dirty="0">
                <a:solidFill>
                  <a:prstClr val="black"/>
                </a:solidFill>
                <a:latin typeface="Arial" panose="020B0604020202020204" pitchFamily="34" charset="0"/>
                <a:cs typeface="Arial" panose="020B0604020202020204" pitchFamily="34" charset="0"/>
              </a:rPr>
              <a:t>These data are used to prevent further transmission of HIV for those already diagnosed with HIV by providing linkage to care and other services to improve health outcomes and viral suppression to those who need it.</a:t>
            </a:r>
          </a:p>
          <a:p>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defRPr/>
            </a:pPr>
            <a:r>
              <a:rPr lang="en-US" sz="2800" b="1" dirty="0">
                <a:latin typeface="Arial"/>
                <a:cs typeface="Arial"/>
              </a:rPr>
              <a:t>Priority Prevention </a:t>
            </a:r>
            <a:br>
              <a:rPr lang="en-US" sz="2800" b="1" dirty="0">
                <a:latin typeface="Arial" panose="020B0604020202020204" pitchFamily="34" charset="0"/>
                <a:cs typeface="Arial" panose="020B0604020202020204" pitchFamily="34" charset="0"/>
              </a:rPr>
            </a:br>
            <a:r>
              <a:rPr lang="en-US" sz="2800" b="1" dirty="0">
                <a:latin typeface="Arial"/>
                <a:cs typeface="Arial"/>
              </a:rPr>
              <a:t>Populations for PWH</a:t>
            </a:r>
          </a:p>
        </p:txBody>
      </p:sp>
    </p:spTree>
    <p:extLst>
      <p:ext uri="{BB962C8B-B14F-4D97-AF65-F5344CB8AC3E}">
        <p14:creationId xmlns:p14="http://schemas.microsoft.com/office/powerpoint/2010/main" val="13816176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871DD50-B5A8-45DD-9E37-3D1B6AF00440}"/>
              </a:ext>
            </a:extLst>
          </p:cNvPr>
          <p:cNvGraphicFramePr>
            <a:graphicFrameLocks noGrp="1"/>
          </p:cNvGraphicFramePr>
          <p:nvPr>
            <p:ph idx="1"/>
            <p:extLst>
              <p:ext uri="{D42A27DB-BD31-4B8C-83A1-F6EECF244321}">
                <p14:modId xmlns:p14="http://schemas.microsoft.com/office/powerpoint/2010/main" val="1848837357"/>
              </p:ext>
            </p:extLst>
          </p:nvPr>
        </p:nvGraphicFramePr>
        <p:xfrm>
          <a:off x="210341" y="1344613"/>
          <a:ext cx="11521350" cy="487045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C5E05994-B93E-42B2-8F52-0C2CE90A9F34}"/>
              </a:ext>
            </a:extLst>
          </p:cNvPr>
          <p:cNvSpPr>
            <a:spLocks noGrp="1"/>
          </p:cNvSpPr>
          <p:nvPr>
            <p:ph type="title"/>
          </p:nvPr>
        </p:nvSpPr>
        <p:spPr/>
        <p:txBody>
          <a:bodyPr>
            <a:noAutofit/>
          </a:bodyPr>
          <a:lstStyle/>
          <a:p>
            <a:pPr algn="ctr"/>
            <a:r>
              <a:rPr lang="en-US" altLang="en-US" sz="2800" b="1" dirty="0">
                <a:latin typeface="Arial"/>
                <a:ea typeface="SimSun"/>
                <a:cs typeface="Arial"/>
              </a:rPr>
              <a:t>Priority Prevention Populations for PWH</a:t>
            </a:r>
            <a:br>
              <a:rPr lang="en-US" altLang="en-US" sz="2800" b="1" dirty="0">
                <a:latin typeface="Arial" panose="020B0604020202020204" pitchFamily="34" charset="0"/>
                <a:ea typeface="SimSun" pitchFamily="2" charset="-122"/>
                <a:cs typeface="Arial" panose="020B0604020202020204" pitchFamily="34" charset="0"/>
              </a:rPr>
            </a:br>
            <a:r>
              <a:rPr lang="en-US" altLang="en-US" sz="2800" b="1" dirty="0">
                <a:latin typeface="Arial"/>
                <a:ea typeface="SimSun"/>
                <a:cs typeface="Arial"/>
              </a:rPr>
              <a:t>in 2021, Living in Area 4</a:t>
            </a:r>
            <a:endParaRPr lang="en-US" altLang="en-US" sz="2800" b="1" dirty="0">
              <a:latin typeface="Arial" panose="020B0604020202020204" pitchFamily="34" charset="0"/>
              <a:ea typeface="SimSun" pitchFamily="2" charset="-122"/>
              <a:cs typeface="Arial" panose="020B0604020202020204" pitchFamily="34" charset="0"/>
            </a:endParaRPr>
          </a:p>
        </p:txBody>
      </p:sp>
      <p:sp>
        <p:nvSpPr>
          <p:cNvPr id="5" name="Text Box 8">
            <a:extLst>
              <a:ext uri="{FF2B5EF4-FFF2-40B4-BE49-F238E27FC236}">
                <a16:creationId xmlns:a16="http://schemas.microsoft.com/office/drawing/2014/main" id="{892D4CEC-02A8-45EA-A2C6-F6110270B7D6}"/>
              </a:ext>
            </a:extLst>
          </p:cNvPr>
          <p:cNvSpPr txBox="1">
            <a:spLocks noChangeArrowheads="1"/>
          </p:cNvSpPr>
          <p:nvPr/>
        </p:nvSpPr>
        <p:spPr bwMode="auto">
          <a:xfrm>
            <a:off x="210339" y="6103617"/>
            <a:ext cx="11771319" cy="45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SzPct val="100000"/>
              <a:buChar char="•"/>
              <a:defRPr sz="3200">
                <a:solidFill>
                  <a:schemeClr val="tx1"/>
                </a:solidFill>
                <a:latin typeface="Arial" charset="0"/>
              </a:defRPr>
            </a:lvl1pPr>
            <a:lvl2pPr marL="742950" indent="-285750" algn="l">
              <a:spcBef>
                <a:spcPct val="20000"/>
              </a:spcBef>
              <a:buSzPct val="100000"/>
              <a:buChar char="–"/>
              <a:defRPr sz="2800">
                <a:solidFill>
                  <a:schemeClr val="tx1"/>
                </a:solidFill>
                <a:latin typeface="Arial" charset="0"/>
              </a:defRPr>
            </a:lvl2pPr>
            <a:lvl3pPr marL="1143000" indent="-228600" algn="l">
              <a:spcBef>
                <a:spcPct val="20000"/>
              </a:spcBef>
              <a:buSzPct val="100000"/>
              <a:buChar char="•"/>
              <a:defRPr sz="2400">
                <a:solidFill>
                  <a:schemeClr val="tx1"/>
                </a:solidFill>
                <a:latin typeface="Arial" charset="0"/>
              </a:defRPr>
            </a:lvl3pPr>
            <a:lvl4pPr marL="1600200" indent="-228600" algn="l">
              <a:spcBef>
                <a:spcPct val="20000"/>
              </a:spcBef>
              <a:buSzPct val="100000"/>
              <a:buChar char="–"/>
              <a:defRPr sz="2000">
                <a:solidFill>
                  <a:schemeClr val="tx1"/>
                </a:solidFill>
                <a:latin typeface="Arial" charset="0"/>
              </a:defRPr>
            </a:lvl4pPr>
            <a:lvl5pPr marL="2057400" indent="-228600" algn="l">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chemeClr val="bg1"/>
                </a:solidFill>
                <a:effectLst/>
                <a:uLnTx/>
                <a:uFillTx/>
                <a:latin typeface="Arial" charset="0"/>
                <a:ea typeface="+mn-ea"/>
                <a:cs typeface="Times New Roman" pitchFamily="18" charset="0"/>
              </a:rPr>
              <a:t>MSM=MMSC and MMSC/IDU diagnoses, and PWID=IDU and MMSC/IDU diagnoses;</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chemeClr val="bg1"/>
                </a:solidFill>
                <a:effectLst/>
                <a:uLnTx/>
                <a:uFillTx/>
                <a:latin typeface="Arial" charset="0"/>
                <a:ea typeface="+mn-ea"/>
                <a:cs typeface="Times New Roman" pitchFamily="18" charset="0"/>
              </a:rPr>
              <a:t>thus, the data are not mutually exclusive. </a:t>
            </a:r>
          </a:p>
        </p:txBody>
      </p:sp>
      <p:sp>
        <p:nvSpPr>
          <p:cNvPr id="6" name="Text Box 2">
            <a:extLst>
              <a:ext uri="{FF2B5EF4-FFF2-40B4-BE49-F238E27FC236}">
                <a16:creationId xmlns:a16="http://schemas.microsoft.com/office/drawing/2014/main" id="{FC216ABD-75C2-4115-9287-D8BAC3E7C351}"/>
              </a:ext>
            </a:extLst>
          </p:cNvPr>
          <p:cNvSpPr txBox="1">
            <a:spLocks noChangeArrowheads="1"/>
          </p:cNvSpPr>
          <p:nvPr/>
        </p:nvSpPr>
        <p:spPr bwMode="auto">
          <a:xfrm>
            <a:off x="1010093" y="6419665"/>
            <a:ext cx="9993063"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gn="ctr"/>
            <a:r>
              <a:rPr lang="en-US" altLang="en-US" sz="1400" dirty="0">
                <a:solidFill>
                  <a:schemeClr val="bg1"/>
                </a:solidFill>
                <a:ea typeface="SimSun" pitchFamily="2" charset="-122"/>
              </a:rPr>
              <a:t>Rounding may cause percentages to total more or less than 100.</a:t>
            </a:r>
          </a:p>
        </p:txBody>
      </p:sp>
    </p:spTree>
    <p:extLst>
      <p:ext uri="{BB962C8B-B14F-4D97-AF65-F5344CB8AC3E}">
        <p14:creationId xmlns:p14="http://schemas.microsoft.com/office/powerpoint/2010/main" val="2095816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5753687" y="0"/>
            <a:ext cx="6438314" cy="591014"/>
          </a:xfrm>
          <a:prstGeom prst="rect">
            <a:avLst/>
          </a:prstGeom>
          <a:noFill/>
          <a:ln>
            <a:noFill/>
          </a:ln>
        </p:spPr>
      </p:pic>
      <p:pic>
        <p:nvPicPr>
          <p:cNvPr id="85" name="Google Shape;85;p13"/>
          <p:cNvPicPr preferRelativeResize="0"/>
          <p:nvPr/>
        </p:nvPicPr>
        <p:blipFill rotWithShape="1">
          <a:blip r:embed="rId4">
            <a:alphaModFix/>
          </a:blip>
          <a:srcRect/>
          <a:stretch/>
        </p:blipFill>
        <p:spPr>
          <a:xfrm>
            <a:off x="0" y="-1"/>
            <a:ext cx="6096000" cy="591015"/>
          </a:xfrm>
          <a:prstGeom prst="rect">
            <a:avLst/>
          </a:prstGeom>
          <a:noFill/>
          <a:ln>
            <a:noFill/>
          </a:ln>
        </p:spPr>
      </p:pic>
      <p:pic>
        <p:nvPicPr>
          <p:cNvPr id="86" name="Google Shape;86;p13"/>
          <p:cNvPicPr preferRelativeResize="0"/>
          <p:nvPr/>
        </p:nvPicPr>
        <p:blipFill rotWithShape="1">
          <a:blip r:embed="rId5">
            <a:alphaModFix/>
          </a:blip>
          <a:srcRect/>
          <a:stretch/>
        </p:blipFill>
        <p:spPr>
          <a:xfrm>
            <a:off x="5781113" y="3012727"/>
            <a:ext cx="6438312" cy="587293"/>
          </a:xfrm>
          <a:prstGeom prst="rect">
            <a:avLst/>
          </a:prstGeom>
          <a:noFill/>
          <a:ln>
            <a:noFill/>
          </a:ln>
        </p:spPr>
      </p:pic>
      <p:pic>
        <p:nvPicPr>
          <p:cNvPr id="87" name="Google Shape;87;p13"/>
          <p:cNvPicPr preferRelativeResize="0"/>
          <p:nvPr/>
        </p:nvPicPr>
        <p:blipFill rotWithShape="1">
          <a:blip r:embed="rId6">
            <a:alphaModFix/>
          </a:blip>
          <a:srcRect/>
          <a:stretch/>
        </p:blipFill>
        <p:spPr>
          <a:xfrm>
            <a:off x="-1" y="3011858"/>
            <a:ext cx="6096001" cy="587293"/>
          </a:xfrm>
          <a:prstGeom prst="rect">
            <a:avLst/>
          </a:prstGeom>
          <a:noFill/>
          <a:ln>
            <a:noFill/>
          </a:ln>
        </p:spPr>
      </p:pic>
      <p:sp>
        <p:nvSpPr>
          <p:cNvPr id="88" name="Google Shape;88;p13"/>
          <p:cNvSpPr txBox="1"/>
          <p:nvPr/>
        </p:nvSpPr>
        <p:spPr>
          <a:xfrm>
            <a:off x="111536" y="55750"/>
            <a:ext cx="36249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1200" cap="none" spc="0" normalizeH="0" baseline="0" noProof="0">
                <a:ln>
                  <a:noFill/>
                </a:ln>
                <a:solidFill>
                  <a:srgbClr val="000000"/>
                </a:solidFill>
                <a:effectLst/>
                <a:uLnTx/>
                <a:uFillTx/>
                <a:latin typeface="Arial"/>
                <a:ea typeface="Arial"/>
                <a:cs typeface="Arial"/>
                <a:sym typeface="Arial"/>
              </a:rPr>
              <a:t>HIV Testing</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Google Shape;89;p13"/>
          <p:cNvSpPr txBox="1"/>
          <p:nvPr/>
        </p:nvSpPr>
        <p:spPr>
          <a:xfrm>
            <a:off x="6281854" y="55752"/>
            <a:ext cx="51108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1200" cap="none" spc="0" normalizeH="0" baseline="0" noProof="0">
                <a:ln>
                  <a:noFill/>
                </a:ln>
                <a:solidFill>
                  <a:srgbClr val="000000"/>
                </a:solidFill>
                <a:effectLst/>
                <a:uLnTx/>
                <a:uFillTx/>
                <a:latin typeface="Arial"/>
                <a:ea typeface="Arial"/>
                <a:cs typeface="Arial"/>
                <a:sym typeface="Arial"/>
              </a:rPr>
              <a:t>PrEP</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Google Shape;90;p13"/>
          <p:cNvSpPr txBox="1"/>
          <p:nvPr/>
        </p:nvSpPr>
        <p:spPr>
          <a:xfrm>
            <a:off x="50012" y="3074654"/>
            <a:ext cx="43236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1200" cap="none" spc="0" normalizeH="0" baseline="0" noProof="0">
                <a:ln>
                  <a:noFill/>
                </a:ln>
                <a:solidFill>
                  <a:srgbClr val="000000"/>
                </a:solidFill>
                <a:effectLst/>
                <a:uLnTx/>
                <a:uFillTx/>
                <a:latin typeface="Arial"/>
                <a:ea typeface="Arial"/>
                <a:cs typeface="Arial"/>
                <a:sym typeface="Arial"/>
              </a:rPr>
              <a:t>Antiretroviral Therapy (ART)</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Google Shape;91;p13"/>
          <p:cNvSpPr txBox="1"/>
          <p:nvPr/>
        </p:nvSpPr>
        <p:spPr>
          <a:xfrm>
            <a:off x="6281854" y="3087116"/>
            <a:ext cx="37545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1200" cap="none" spc="0" normalizeH="0" baseline="0" noProof="0">
                <a:ln>
                  <a:noFill/>
                </a:ln>
                <a:solidFill>
                  <a:srgbClr val="000000"/>
                </a:solidFill>
                <a:effectLst/>
                <a:uLnTx/>
                <a:uFillTx/>
                <a:latin typeface="Arial"/>
                <a:ea typeface="Arial"/>
                <a:cs typeface="Arial"/>
                <a:sym typeface="Arial"/>
              </a:rPr>
              <a:t>Florida HIV/AIDS Hotline</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13"/>
          <p:cNvSpPr txBox="1"/>
          <p:nvPr/>
        </p:nvSpPr>
        <p:spPr>
          <a:xfrm>
            <a:off x="0" y="628015"/>
            <a:ext cx="6010500" cy="237314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Everyone between the ages of 13 and 64 should get tested for HIV at least once. Persons at </a:t>
            </a:r>
            <a:r>
              <a:rPr kumimoji="0" lang="en-US" sz="1500" b="1" i="0" u="none" strike="noStrike" kern="1200" cap="none" spc="0" normalizeH="0" baseline="0" noProof="0">
                <a:ln>
                  <a:noFill/>
                </a:ln>
                <a:solidFill>
                  <a:srgbClr val="13A9B7"/>
                </a:solidFill>
                <a:effectLst/>
                <a:uLnTx/>
                <a:uFillTx/>
                <a:latin typeface="Arial" panose="020B0604020202020204" pitchFamily="34" charset="0"/>
                <a:ea typeface="+mn-ea"/>
                <a:cs typeface="Arial" panose="020B0604020202020204" pitchFamily="34" charset="0"/>
                <a:sym typeface="Arial"/>
                <a:hlinkClick r:id="rId7">
                  <a:extLst>
                    <a:ext uri="{A12FA001-AC4F-418D-AE19-62706E023703}">
                      <ahyp:hlinkClr xmlns:ahyp="http://schemas.microsoft.com/office/drawing/2018/hyperlinkcolor" val="tx"/>
                    </a:ext>
                  </a:extLst>
                </a:hlinkClick>
              </a:rPr>
              <a:t>increased risk</a:t>
            </a:r>
            <a:r>
              <a:rPr kumimoji="0" lang="en-US" sz="1500" b="1" i="0" u="none" strike="noStrike" kern="1200" cap="none" spc="0" normalizeH="0" baseline="0" noProof="0">
                <a:ln>
                  <a:noFill/>
                </a:ln>
                <a:solidFill>
                  <a:srgbClr val="13A9B7"/>
                </a:solidFill>
                <a:effectLst/>
                <a:uLnTx/>
                <a:uFillTx/>
                <a:latin typeface="Arial" panose="020B0604020202020204" pitchFamily="34" charset="0"/>
                <a:ea typeface="+mn-ea"/>
                <a:cs typeface="Arial" panose="020B0604020202020204" pitchFamily="34" charset="0"/>
                <a:sym typeface="Arial"/>
              </a:rPr>
              <a:t> </a:t>
            </a:r>
            <a:r>
              <a:rPr kumimoji="0" lang="en-US" sz="1500" b="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for HIV should get tested at least annually. Visit </a:t>
            </a:r>
            <a:r>
              <a:rPr kumimoji="0" lang="en-US" sz="1500" b="1" i="0" u="none" strike="noStrike" kern="1200" cap="none" spc="0" normalizeH="0" baseline="0" noProof="0">
                <a:ln>
                  <a:noFill/>
                </a:ln>
                <a:solidFill>
                  <a:srgbClr val="13A9B7"/>
                </a:solidFill>
                <a:effectLst/>
                <a:uLnTx/>
                <a:uFillTx/>
                <a:latin typeface="Arial" panose="020B0604020202020204" pitchFamily="34" charset="0"/>
                <a:ea typeface="+mn-ea"/>
                <a:cs typeface="Arial" panose="020B0604020202020204" pitchFamily="34" charset="0"/>
                <a:sym typeface="Arial"/>
                <a:hlinkClick r:id="rId8">
                  <a:extLst>
                    <a:ext uri="{A12FA001-AC4F-418D-AE19-62706E023703}">
                      <ahyp:hlinkClr xmlns:ahyp="http://schemas.microsoft.com/office/drawing/2018/hyperlinkcolor" val="tx"/>
                    </a:ext>
                  </a:extLst>
                </a:hlinkClick>
              </a:rPr>
              <a:t>knowyourhivstatus.com</a:t>
            </a:r>
            <a:r>
              <a:rPr kumimoji="0" lang="en-US" sz="1500" b="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 for testing options in your area or to order a free at-home testing kit.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3A9B7"/>
                </a:solidFill>
                <a:effectLst/>
                <a:uLnTx/>
                <a:uFillTx/>
                <a:latin typeface="Arial" panose="020B0604020202020204" pitchFamily="34" charset="0"/>
                <a:ea typeface="+mn-ea"/>
                <a:cs typeface="Arial" panose="020B0604020202020204" pitchFamily="34" charset="0"/>
                <a:sym typeface="Arial"/>
                <a:hlinkClick r:id="rId9">
                  <a:extLst>
                    <a:ext uri="{A12FA001-AC4F-418D-AE19-62706E023703}">
                      <ahyp:hlinkClr xmlns:ahyp="http://schemas.microsoft.com/office/drawing/2018/hyperlinkcolor" val="tx"/>
                    </a:ext>
                  </a:extLst>
                </a:hlinkClick>
              </a:rPr>
              <a:t>Florida law</a:t>
            </a:r>
            <a:r>
              <a:rPr kumimoji="0" lang="en-US" sz="1500" b="1" i="0" u="none" strike="noStrike" kern="1200" cap="none" spc="0" normalizeH="0" baseline="0" noProof="0">
                <a:ln>
                  <a:noFill/>
                </a:ln>
                <a:solidFill>
                  <a:srgbClr val="13A9B7"/>
                </a:solidFill>
                <a:effectLst/>
                <a:uLnTx/>
                <a:uFillTx/>
                <a:latin typeface="Arial" panose="020B0604020202020204" pitchFamily="34" charset="0"/>
                <a:ea typeface="+mn-ea"/>
                <a:cs typeface="Arial" panose="020B0604020202020204" pitchFamily="34" charset="0"/>
                <a:sym typeface="Arial"/>
              </a:rPr>
              <a:t> </a:t>
            </a:r>
            <a:r>
              <a:rPr kumimoji="0" lang="en-US" sz="1500" b="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(section 384.31, Florida Statutes) requires all pregnant women to be tested for HIV and other STIs at their initial prenatal care visit, again at 28–32 weeks and at labor and delivery if their HIV status is unknown. </a:t>
            </a:r>
          </a:p>
        </p:txBody>
      </p:sp>
      <p:sp>
        <p:nvSpPr>
          <p:cNvPr id="93" name="Google Shape;93;p13"/>
          <p:cNvSpPr txBox="1"/>
          <p:nvPr/>
        </p:nvSpPr>
        <p:spPr>
          <a:xfrm>
            <a:off x="6208925" y="670229"/>
            <a:ext cx="6010500" cy="2708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prstClr val="black"/>
              </a:buClr>
              <a:buSzTx/>
              <a:buFontTx/>
              <a:buNone/>
              <a:tabLst/>
              <a:defRPr/>
            </a:pPr>
            <a:r>
              <a:rPr kumimoji="0" lang="en-US"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PrEP medication, taken as directed, can reduce the risk of acquiring HIV through sexual contact by over 90% and through injection drug use by 70%. Condoms are still important during sex to prevent other STIs and unwanted pregnancy. STIs are increasing in Florida and can increase HIV risk. To find a PrEP provider who can help you decide if PrEP is right for you, visit </a:t>
            </a:r>
            <a:r>
              <a:rPr kumimoji="0" lang="en-US" sz="1500" b="1" i="0" u="none" strike="noStrike" kern="1200" cap="none" spc="0" normalizeH="0" baseline="0" noProof="0">
                <a:ln>
                  <a:noFill/>
                </a:ln>
                <a:solidFill>
                  <a:srgbClr val="13A9B7"/>
                </a:solidFill>
                <a:effectLst/>
                <a:uLnTx/>
                <a:uFillTx/>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preplocator.org</a:t>
            </a:r>
            <a:r>
              <a:rPr kumimoji="0" lang="en-US"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4" name="Google Shape;94;p13"/>
          <p:cNvSpPr txBox="1"/>
          <p:nvPr/>
        </p:nvSpPr>
        <p:spPr>
          <a:xfrm>
            <a:off x="50013" y="3646301"/>
            <a:ext cx="5960488" cy="2708400"/>
          </a:xfrm>
          <a:prstGeom prst="rect">
            <a:avLst/>
          </a:prstGeom>
          <a:noFill/>
          <a:ln>
            <a:noFill/>
          </a:ln>
        </p:spPr>
        <p:txBody>
          <a:bodyPr spcFirstLastPara="1" wrap="square" lIns="91425" tIns="45700" rIns="91425" bIns="45700" anchor="t" anchorCtr="0">
            <a:noAutofit/>
          </a:bodyPr>
          <a:lstStyle/>
          <a:p>
            <a:pPr lvl="0">
              <a:buClr>
                <a:prstClr val="black"/>
              </a:buClr>
              <a:defRPr/>
            </a:pPr>
            <a:r>
              <a:rPr kumimoji="0" lang="en-US"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 PWH, starting ART as soon as possible improves health outcomes and quality of life by reducing viral load and the risk of disease progression. </a:t>
            </a:r>
            <a:r>
              <a:rPr lang="en-US" sz="1500">
                <a:solidFill>
                  <a:prstClr val="black"/>
                </a:solidFill>
                <a:latin typeface="Arial" panose="020B0604020202020204" pitchFamily="34" charset="0"/>
                <a:cs typeface="Arial" panose="020B0604020202020204" pitchFamily="34" charset="0"/>
              </a:rPr>
              <a:t>People living with HIV who take antiretroviral medication as prescribed and achieve and maintain an undetectable viral load cannot transmit HIV to their sexual partners. </a:t>
            </a:r>
            <a:r>
              <a:rPr kumimoji="0" lang="en-US"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ART is recommended for all PWH, regardless of how long they have had HIV or how well they feel. To find a care provider or to learn more about the resources available to PWH, visit </a:t>
            </a:r>
            <a:r>
              <a:rPr kumimoji="0" lang="en-US" sz="1500" b="1" i="0" u="none" strike="noStrike" kern="1200" cap="none" spc="0" normalizeH="0" baseline="0" noProof="0">
                <a:ln>
                  <a:noFill/>
                </a:ln>
                <a:solidFill>
                  <a:srgbClr val="13A9B7"/>
                </a:solidFill>
                <a:effectLst/>
                <a:uLnTx/>
                <a:uFillTx/>
                <a:latin typeface="Arial" panose="020B0604020202020204" pitchFamily="34" charset="0"/>
                <a:ea typeface="+mn-ea"/>
                <a:cs typeface="Arial" panose="020B0604020202020204" pitchFamily="34" charset="0"/>
                <a:hlinkClick r:id="rId11">
                  <a:extLst>
                    <a:ext uri="{A12FA001-AC4F-418D-AE19-62706E023703}">
                      <ahyp:hlinkClr xmlns:ahyp="http://schemas.microsoft.com/office/drawing/2018/hyperlinkcolor" val="tx"/>
                    </a:ext>
                  </a:extLst>
                </a:hlinkClick>
              </a:rPr>
              <a:t>floridaaids.org</a:t>
            </a:r>
            <a:r>
              <a:rPr kumimoji="0" lang="en-US"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95" name="Google Shape;95;p13"/>
          <p:cNvSpPr txBox="1"/>
          <p:nvPr/>
        </p:nvSpPr>
        <p:spPr>
          <a:xfrm>
            <a:off x="7060507" y="3674678"/>
            <a:ext cx="4588690" cy="2185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1-800-352-2437 English</a:t>
            </a:r>
            <a:endParaRPr kumimoji="0"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1-800-545-7432 Spanish</a:t>
            </a:r>
            <a:endParaRPr kumimoji="0"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1-800-243-7101 Haitian Creole</a:t>
            </a:r>
            <a:endParaRPr kumimoji="0"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1-888-503-7118 Hearing/Speech Impaired</a:t>
            </a:r>
            <a:endParaRPr kumimoji="0"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211bigbend.org/</a:t>
            </a:r>
            <a:r>
              <a:rPr kumimoji="0" lang="en-US" sz="1500" b="0"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flhivaidshotline</a:t>
            </a:r>
            <a:endParaRPr kumimoji="0" sz="15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Text FLHIV or </a:t>
            </a:r>
            <a:r>
              <a:rPr kumimoji="0" lang="en-US" sz="1500" b="0"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flhiv</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to 898211</a:t>
            </a:r>
            <a:endParaRPr kumimoji="0"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For more information, email</a:t>
            </a:r>
            <a:endParaRPr kumimoji="0"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500" b="1" i="0" u="none" strike="noStrike" kern="1200" cap="none" spc="0" normalizeH="0" baseline="0" noProof="0" dirty="0">
                <a:ln>
                  <a:noFill/>
                </a:ln>
                <a:solidFill>
                  <a:srgbClr val="13A9B7"/>
                </a:solidFill>
                <a:effectLst/>
                <a:uLnTx/>
                <a:uFillTx/>
                <a:latin typeface="Arial" panose="020B0604020202020204" pitchFamily="34" charset="0"/>
                <a:ea typeface="+mn-ea"/>
                <a:cs typeface="Arial" panose="020B0604020202020204" pitchFamily="34" charset="0"/>
                <a:sym typeface="Arial"/>
                <a:hlinkClick r:id="rId12">
                  <a:extLst>
                    <a:ext uri="{A12FA001-AC4F-418D-AE19-62706E023703}">
                      <ahyp:hlinkClr xmlns:ahyp="http://schemas.microsoft.com/office/drawing/2018/hyperlinkcolor" val="tx"/>
                    </a:ext>
                  </a:extLst>
                </a:hlinkClick>
              </a:rPr>
              <a:t>DiseaseControl@flhealth.gov</a:t>
            </a:r>
            <a:endParaRPr kumimoji="0" sz="1500" b="1" i="0" u="none" strike="noStrike" kern="1200" cap="none" spc="0" normalizeH="0" baseline="0" noProof="0" dirty="0">
              <a:ln>
                <a:noFill/>
              </a:ln>
              <a:solidFill>
                <a:srgbClr val="13A9B7"/>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4296390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rmAutofit lnSpcReduction="10000"/>
          </a:bodyPr>
          <a:lstStyle/>
          <a:p>
            <a:pPr marL="0" lvl="0" indent="0" algn="ctr">
              <a:lnSpc>
                <a:spcPct val="100000"/>
              </a:lnSpc>
              <a:spcBef>
                <a:spcPts val="0"/>
              </a:spcBef>
              <a:buNone/>
              <a:defRPr/>
            </a:pPr>
            <a:r>
              <a:rPr lang="en-US" dirty="0">
                <a:solidFill>
                  <a:prstClr val="black"/>
                </a:solidFill>
                <a:latin typeface="Arial" panose="020B0604020202020204" pitchFamily="34" charset="0"/>
                <a:cs typeface="Arial" panose="020B0604020202020204" pitchFamily="34" charset="0"/>
              </a:rPr>
              <a:t>Department of Health HIV/AIDS Section</a:t>
            </a:r>
          </a:p>
          <a:p>
            <a:pPr marL="0" lvl="0" indent="0" algn="ctr">
              <a:lnSpc>
                <a:spcPct val="100000"/>
              </a:lnSpc>
              <a:spcBef>
                <a:spcPts val="0"/>
              </a:spcBef>
              <a:buNone/>
              <a:defRPr/>
            </a:pPr>
            <a:r>
              <a:rPr lang="en-US" dirty="0">
                <a:solidFill>
                  <a:prstClr val="black"/>
                </a:solidFill>
                <a:latin typeface="Arial" panose="020B0604020202020204" pitchFamily="34" charset="0"/>
                <a:cs typeface="Arial" panose="020B0604020202020204" pitchFamily="34" charset="0"/>
                <a:hlinkClick r:id="rId2"/>
              </a:rPr>
              <a:t>floridaaids.org</a:t>
            </a:r>
            <a:endParaRPr lang="en-US" dirty="0">
              <a:solidFill>
                <a:prstClr val="black"/>
              </a:solidFill>
              <a:latin typeface="Arial" panose="020B0604020202020204" pitchFamily="34" charset="0"/>
              <a:cs typeface="Arial" panose="020B0604020202020204" pitchFamily="34" charset="0"/>
            </a:endParaRPr>
          </a:p>
          <a:p>
            <a:pPr marL="0" lvl="0" indent="0" algn="ctr">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gn="ctr">
              <a:lnSpc>
                <a:spcPct val="100000"/>
              </a:lnSpc>
              <a:spcBef>
                <a:spcPts val="0"/>
              </a:spcBef>
              <a:buNone/>
              <a:defRPr/>
            </a:pPr>
            <a:r>
              <a:rPr lang="en-US" dirty="0">
                <a:solidFill>
                  <a:prstClr val="black"/>
                </a:solidFill>
                <a:latin typeface="Arial" panose="020B0604020202020204" pitchFamily="34" charset="0"/>
                <a:cs typeface="Arial" panose="020B0604020202020204" pitchFamily="34" charset="0"/>
              </a:rPr>
              <a:t>CDC HIV Surveillance Reports (State and Metro Data)</a:t>
            </a:r>
          </a:p>
          <a:p>
            <a:pPr marL="0" lvl="0" indent="0" algn="ctr">
              <a:lnSpc>
                <a:spcPct val="100000"/>
              </a:lnSpc>
              <a:spcBef>
                <a:spcPts val="0"/>
              </a:spcBef>
              <a:buNone/>
              <a:defRPr/>
            </a:pPr>
            <a:r>
              <a:rPr lang="en-US" dirty="0">
                <a:solidFill>
                  <a:prstClr val="black"/>
                </a:solidFill>
                <a:latin typeface="Arial" panose="020B0604020202020204" pitchFamily="34" charset="0"/>
                <a:cs typeface="Arial" panose="020B0604020202020204" pitchFamily="34" charset="0"/>
                <a:hlinkClick r:id="rId3"/>
              </a:rPr>
              <a:t>cdc.gov/</a:t>
            </a:r>
            <a:r>
              <a:rPr lang="en-US" dirty="0" err="1">
                <a:solidFill>
                  <a:prstClr val="black"/>
                </a:solidFill>
                <a:latin typeface="Arial" panose="020B0604020202020204" pitchFamily="34" charset="0"/>
                <a:cs typeface="Arial" panose="020B0604020202020204" pitchFamily="34" charset="0"/>
                <a:hlinkClick r:id="rId3"/>
              </a:rPr>
              <a:t>hiv</a:t>
            </a:r>
            <a:r>
              <a:rPr lang="en-US" dirty="0">
                <a:solidFill>
                  <a:prstClr val="black"/>
                </a:solidFill>
                <a:latin typeface="Arial" panose="020B0604020202020204" pitchFamily="34" charset="0"/>
                <a:cs typeface="Arial" panose="020B0604020202020204" pitchFamily="34" charset="0"/>
                <a:hlinkClick r:id="rId3"/>
              </a:rPr>
              <a:t>/library/reports/hiv-surveillance.html</a:t>
            </a:r>
            <a:endParaRPr lang="en-US" dirty="0">
              <a:solidFill>
                <a:prstClr val="black"/>
              </a:solidFill>
              <a:latin typeface="Arial" panose="020B0604020202020204" pitchFamily="34" charset="0"/>
              <a:cs typeface="Arial" panose="020B0604020202020204" pitchFamily="34" charset="0"/>
            </a:endParaRPr>
          </a:p>
          <a:p>
            <a:pPr marL="0" lvl="0" indent="0" algn="ctr">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gn="ctr">
              <a:lnSpc>
                <a:spcPct val="100000"/>
              </a:lnSpc>
              <a:spcBef>
                <a:spcPts val="0"/>
              </a:spcBef>
              <a:buNone/>
              <a:defRPr/>
            </a:pPr>
            <a:r>
              <a:rPr lang="en-US" dirty="0">
                <a:solidFill>
                  <a:prstClr val="black"/>
                </a:solidFill>
                <a:latin typeface="Arial" panose="020B0604020202020204" pitchFamily="34" charset="0"/>
                <a:cs typeface="Arial" panose="020B0604020202020204" pitchFamily="34" charset="0"/>
              </a:rPr>
              <a:t>CDC’s Morbidity and Mortality Weekly Report </a:t>
            </a:r>
            <a:br>
              <a:rPr lang="en-US" dirty="0">
                <a:solidFill>
                  <a:prstClr val="black"/>
                </a:solidFill>
                <a:latin typeface="Arial" panose="020B0604020202020204" pitchFamily="34" charset="0"/>
                <a:cs typeface="Arial" panose="020B0604020202020204" pitchFamily="34" charset="0"/>
              </a:rPr>
            </a:br>
            <a:r>
              <a:rPr lang="en-US" dirty="0">
                <a:solidFill>
                  <a:prstClr val="black"/>
                </a:solidFill>
                <a:latin typeface="Arial" panose="020B0604020202020204" pitchFamily="34" charset="0"/>
                <a:cs typeface="Arial" panose="020B0604020202020204" pitchFamily="34" charset="0"/>
              </a:rPr>
              <a:t>(Special Articles on Diseases, including HIV)</a:t>
            </a:r>
          </a:p>
          <a:p>
            <a:pPr marL="0" lvl="0" indent="0" algn="ctr">
              <a:lnSpc>
                <a:spcPct val="100000"/>
              </a:lnSpc>
              <a:spcBef>
                <a:spcPts val="0"/>
              </a:spcBef>
              <a:buNone/>
              <a:defRPr/>
            </a:pPr>
            <a:r>
              <a:rPr lang="en-US" dirty="0">
                <a:solidFill>
                  <a:prstClr val="black"/>
                </a:solidFill>
                <a:latin typeface="Arial" panose="020B0604020202020204" pitchFamily="34" charset="0"/>
                <a:cs typeface="Arial" panose="020B0604020202020204" pitchFamily="34" charset="0"/>
                <a:hlinkClick r:id="rId4"/>
              </a:rPr>
              <a:t>cdc.gov/</a:t>
            </a:r>
            <a:r>
              <a:rPr lang="en-US" dirty="0" err="1">
                <a:solidFill>
                  <a:prstClr val="black"/>
                </a:solidFill>
                <a:latin typeface="Arial" panose="020B0604020202020204" pitchFamily="34" charset="0"/>
                <a:cs typeface="Arial" panose="020B0604020202020204" pitchFamily="34" charset="0"/>
                <a:hlinkClick r:id="rId4"/>
              </a:rPr>
              <a:t>mmwr</a:t>
            </a:r>
            <a:endParaRPr lang="en-US" dirty="0">
              <a:solidFill>
                <a:prstClr val="black"/>
              </a:solidFill>
              <a:latin typeface="Arial" panose="020B0604020202020204" pitchFamily="34" charset="0"/>
              <a:cs typeface="Arial" panose="020B0604020202020204" pitchFamily="34" charset="0"/>
            </a:endParaRPr>
          </a:p>
          <a:p>
            <a:pPr marL="0" lvl="0" indent="0" algn="ctr">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gn="ctr">
              <a:lnSpc>
                <a:spcPct val="100000"/>
              </a:lnSpc>
              <a:spcBef>
                <a:spcPts val="0"/>
              </a:spcBef>
              <a:buNone/>
              <a:defRPr/>
            </a:pPr>
            <a:r>
              <a:rPr lang="en-US" dirty="0">
                <a:solidFill>
                  <a:prstClr val="black"/>
                </a:solidFill>
                <a:latin typeface="Arial" panose="020B0604020202020204" pitchFamily="34" charset="0"/>
                <a:cs typeface="Arial" panose="020B0604020202020204" pitchFamily="34" charset="0"/>
              </a:rPr>
              <a:t>U.S. Census Data (Available by State and County)</a:t>
            </a:r>
          </a:p>
          <a:p>
            <a:pPr marL="0" lvl="0" indent="0" algn="ctr">
              <a:lnSpc>
                <a:spcPct val="100000"/>
              </a:lnSpc>
              <a:spcBef>
                <a:spcPts val="0"/>
              </a:spcBef>
              <a:buNone/>
              <a:defRPr/>
            </a:pPr>
            <a:r>
              <a:rPr lang="en-US" dirty="0">
                <a:solidFill>
                  <a:prstClr val="black"/>
                </a:solidFill>
                <a:latin typeface="Arial" panose="020B0604020202020204" pitchFamily="34" charset="0"/>
                <a:cs typeface="Arial" panose="020B0604020202020204" pitchFamily="34" charset="0"/>
                <a:hlinkClick r:id="rId5"/>
              </a:rPr>
              <a:t>census.gov</a:t>
            </a:r>
            <a:endParaRPr lang="en-US" dirty="0">
              <a:solidFill>
                <a:prstClr val="black"/>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Some Useful Links</a:t>
            </a:r>
            <a:endParaRPr lang="en-US" b="1" dirty="0"/>
          </a:p>
        </p:txBody>
      </p:sp>
    </p:spTree>
    <p:extLst>
      <p:ext uri="{BB962C8B-B14F-4D97-AF65-F5344CB8AC3E}">
        <p14:creationId xmlns:p14="http://schemas.microsoft.com/office/powerpoint/2010/main" val="3320558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Autofit/>
          </a:bodyPr>
          <a:lstStyle/>
          <a:p>
            <a:pPr marL="457200" lvl="0" indent="-457200">
              <a:lnSpc>
                <a:spcPct val="100000"/>
              </a:lnSpc>
              <a:spcBef>
                <a:spcPts val="0"/>
              </a:spcBef>
              <a:spcAft>
                <a:spcPts val="2400"/>
              </a:spcAft>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Each year, the HIV data for the previous calendar year and all prior years back to 1979 are finalized and frozen for reporting purposes on June 30. The frozen data are used in all data reports until the following June 30, when the continuously deduplicated HIV/AIDS data set will be finalized and frozen again.</a:t>
            </a:r>
          </a:p>
          <a:p>
            <a:pPr marL="457200" indent="-457200">
              <a:lnSpc>
                <a:spcPct val="100000"/>
              </a:lnSpc>
              <a:spcBef>
                <a:spcPts val="0"/>
              </a:spcBef>
              <a:spcAft>
                <a:spcPts val="2400"/>
              </a:spcAft>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Unless otherwise noted, population-related data (such as rates) are provided by </a:t>
            </a:r>
            <a:r>
              <a:rPr lang="en-US" altLang="en-US" sz="3200" dirty="0" err="1">
                <a:solidFill>
                  <a:prstClr val="black"/>
                </a:solidFill>
                <a:latin typeface="Arial" charset="0"/>
                <a:ea typeface="SimSun" pitchFamily="2" charset="-122"/>
              </a:rPr>
              <a:t>FLHealthCHARTS</a:t>
            </a:r>
            <a:r>
              <a:rPr lang="en-US" altLang="en-US" sz="3200" dirty="0">
                <a:solidFill>
                  <a:prstClr val="black"/>
                </a:solidFill>
                <a:latin typeface="Arial" charset="0"/>
                <a:ea typeface="SimSun" pitchFamily="2" charset="-122"/>
              </a:rPr>
              <a:t> as of 6/30/2022.</a:t>
            </a:r>
          </a:p>
          <a:p>
            <a:pPr marL="0" lvl="0" indent="0">
              <a:lnSpc>
                <a:spcPct val="10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br>
              <a:rPr lang="en-US" altLang="en-US" dirty="0">
                <a:solidFill>
                  <a:prstClr val="black"/>
                </a:solidFill>
                <a:latin typeface="Arial" charset="0"/>
                <a:ea typeface="SimSun" pitchFamily="2" charset="-122"/>
              </a:rPr>
            </a:br>
            <a:endParaRPr lang="en-US" altLang="en-US" dirty="0">
              <a:solidFill>
                <a:prstClr val="black"/>
              </a:solidFill>
              <a:latin typeface="Arial" charset="0"/>
              <a:ea typeface="SimSun" pitchFamily="2" charset="-122"/>
            </a:endParaRP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Technical Notes, continued</a:t>
            </a:r>
            <a:endParaRPr lang="en-US" sz="3600" b="1" dirty="0"/>
          </a:p>
        </p:txBody>
      </p:sp>
    </p:spTree>
    <p:extLst>
      <p:ext uri="{BB962C8B-B14F-4D97-AF65-F5344CB8AC3E}">
        <p14:creationId xmlns:p14="http://schemas.microsoft.com/office/powerpoint/2010/main" val="18308490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Autofit/>
          </a:bodyPr>
          <a:lstStyle/>
          <a:p>
            <a:pPr algn="ctr"/>
            <a:r>
              <a:rPr lang="en-US" sz="3200" b="1" dirty="0">
                <a:latin typeface="Arial" panose="020B0604020202020204" pitchFamily="34" charset="0"/>
                <a:cs typeface="Arial" panose="020B0604020202020204" pitchFamily="34" charset="0"/>
              </a:rPr>
              <a:t>Florida HIV/AIDS Surveillance Data Area 4 Contact</a:t>
            </a:r>
          </a:p>
        </p:txBody>
      </p:sp>
      <p:sp>
        <p:nvSpPr>
          <p:cNvPr id="5" name="TextBox 4">
            <a:extLst>
              <a:ext uri="{FF2B5EF4-FFF2-40B4-BE49-F238E27FC236}">
                <a16:creationId xmlns:a16="http://schemas.microsoft.com/office/drawing/2014/main" id="{ECB539DC-79FB-4339-BE51-72CDEB25A790}"/>
              </a:ext>
            </a:extLst>
          </p:cNvPr>
          <p:cNvSpPr txBox="1"/>
          <p:nvPr/>
        </p:nvSpPr>
        <p:spPr>
          <a:xfrm>
            <a:off x="2491563" y="1959885"/>
            <a:ext cx="7208874" cy="2246769"/>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Chandrea Carter</a:t>
            </a:r>
          </a:p>
          <a:p>
            <a:pPr algn="ctr"/>
            <a:r>
              <a:rPr lang="en-US" sz="2800" dirty="0">
                <a:latin typeface="Arial" panose="020B0604020202020204" pitchFamily="34" charset="0"/>
                <a:cs typeface="Arial" panose="020B0604020202020204" pitchFamily="34" charset="0"/>
              </a:rPr>
              <a:t>Florida Department of Health in</a:t>
            </a:r>
          </a:p>
          <a:p>
            <a:pPr algn="ctr"/>
            <a:r>
              <a:rPr lang="en-US" sz="2800" dirty="0">
                <a:latin typeface="Arial" panose="020B0604020202020204" pitchFamily="34" charset="0"/>
                <a:cs typeface="Arial" panose="020B0604020202020204" pitchFamily="34" charset="0"/>
              </a:rPr>
              <a:t>Duval County</a:t>
            </a:r>
          </a:p>
          <a:p>
            <a:pPr algn="ctr"/>
            <a:r>
              <a:rPr lang="en-US" sz="2800" dirty="0">
                <a:latin typeface="Arial" panose="020B0604020202020204" pitchFamily="34" charset="0"/>
                <a:cs typeface="Arial" panose="020B0604020202020204" pitchFamily="34" charset="0"/>
              </a:rPr>
              <a:t>Phone: 904-253-2954</a:t>
            </a:r>
          </a:p>
          <a:p>
            <a:pPr algn="ctr"/>
            <a:r>
              <a:rPr lang="en-US" sz="2800" dirty="0">
                <a:latin typeface="Arial" panose="020B0604020202020204" pitchFamily="34" charset="0"/>
                <a:cs typeface="Arial" panose="020B0604020202020204" pitchFamily="34" charset="0"/>
              </a:rPr>
              <a:t>Email: </a:t>
            </a:r>
            <a:r>
              <a:rPr lang="en-US" sz="2800" dirty="0">
                <a:latin typeface="Arial" panose="020B0604020202020204" pitchFamily="34" charset="0"/>
                <a:cs typeface="Arial" panose="020B0604020202020204" pitchFamily="34" charset="0"/>
                <a:hlinkClick r:id="rId3"/>
              </a:rPr>
              <a:t>Chandrea.Carter@flheatlh.gov</a:t>
            </a:r>
            <a:r>
              <a:rPr lang="en-US" sz="2800" dirty="0">
                <a:latin typeface="Arial" panose="020B0604020202020204" pitchFamily="34" charset="0"/>
                <a:cs typeface="Arial" panose="020B0604020202020204" pitchFamily="34" charset="0"/>
              </a:rPr>
              <a:t>   </a:t>
            </a:r>
          </a:p>
        </p:txBody>
      </p:sp>
      <p:sp>
        <p:nvSpPr>
          <p:cNvPr id="8" name="Text Box 31">
            <a:extLst>
              <a:ext uri="{FF2B5EF4-FFF2-40B4-BE49-F238E27FC236}">
                <a16:creationId xmlns:a16="http://schemas.microsoft.com/office/drawing/2014/main" id="{F80757CE-315E-4AC4-BB90-FB774133C361}"/>
              </a:ext>
            </a:extLst>
          </p:cNvPr>
          <p:cNvSpPr txBox="1">
            <a:spLocks noChangeArrowheads="1"/>
          </p:cNvSpPr>
          <p:nvPr/>
        </p:nvSpPr>
        <p:spPr bwMode="auto">
          <a:xfrm>
            <a:off x="577677" y="6272787"/>
            <a:ext cx="114748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400" i="0" u="none" strike="noStrike" kern="1200" cap="none" spc="0" normalizeH="0" baseline="0" noProof="0" dirty="0">
                <a:ln>
                  <a:noFill/>
                </a:ln>
                <a:solidFill>
                  <a:schemeClr val="bg1"/>
                </a:solidFill>
                <a:effectLst/>
                <a:uLnTx/>
                <a:uFillTx/>
                <a:latin typeface="Arial" charset="0"/>
                <a:ea typeface="+mn-ea"/>
                <a:cs typeface="+mn-cs"/>
              </a:rPr>
              <a:t>To protect, promote and improve the health of all people in Florida through integrated state, county and community efforts. </a:t>
            </a:r>
          </a:p>
        </p:txBody>
      </p:sp>
      <p:sp>
        <p:nvSpPr>
          <p:cNvPr id="9" name="Rectangle 8">
            <a:extLst>
              <a:ext uri="{FF2B5EF4-FFF2-40B4-BE49-F238E27FC236}">
                <a16:creationId xmlns:a16="http://schemas.microsoft.com/office/drawing/2014/main" id="{8441835F-4D5E-4B09-889D-B7CFFC58B9E9}"/>
              </a:ext>
            </a:extLst>
          </p:cNvPr>
          <p:cNvSpPr/>
          <p:nvPr/>
        </p:nvSpPr>
        <p:spPr>
          <a:xfrm>
            <a:off x="577677" y="4988904"/>
            <a:ext cx="11237805" cy="1132618"/>
          </a:xfrm>
          <a:prstGeom prst="rect">
            <a:avLst/>
          </a:prstGeom>
        </p:spPr>
        <p:txBody>
          <a:bodyPr wrap="square">
            <a:spAutoFit/>
          </a:bodyPr>
          <a:lstStyle/>
          <a:p>
            <a:pPr algn="ctr">
              <a:lnSpc>
                <a:spcPct val="80000"/>
              </a:lnSpc>
              <a:spcBef>
                <a:spcPts val="600"/>
              </a:spcBef>
              <a:buClr>
                <a:srgbClr val="00A2B1"/>
              </a:buClr>
            </a:pPr>
            <a:r>
              <a:rPr lang="en-US" altLang="en-US" sz="2400" dirty="0">
                <a:latin typeface="Arial" charset="0"/>
                <a:ea typeface="SimSun" pitchFamily="2" charset="-122"/>
              </a:rPr>
              <a:t>HIV/AIDS surveillance data are frozen on June 30 for the previous calendar year. </a:t>
            </a:r>
          </a:p>
          <a:p>
            <a:pPr algn="ctr">
              <a:lnSpc>
                <a:spcPct val="80000"/>
              </a:lnSpc>
              <a:spcBef>
                <a:spcPts val="600"/>
              </a:spcBef>
              <a:buClr>
                <a:srgbClr val="00A2B1"/>
              </a:buClr>
            </a:pPr>
            <a:r>
              <a:rPr lang="en-US" altLang="en-US" sz="2400" dirty="0">
                <a:latin typeface="Arial" charset="0"/>
                <a:ea typeface="SimSun" pitchFamily="2" charset="-122"/>
              </a:rPr>
              <a:t>These are the same data used for </a:t>
            </a:r>
            <a:r>
              <a:rPr lang="en-US" altLang="en-US" sz="2400" dirty="0" err="1">
                <a:latin typeface="Arial" charset="0"/>
                <a:ea typeface="SimSun" pitchFamily="2" charset="-122"/>
              </a:rPr>
              <a:t>FLHealth</a:t>
            </a:r>
            <a:r>
              <a:rPr lang="en-US" altLang="en-US" sz="2400" dirty="0">
                <a:latin typeface="Arial" charset="0"/>
                <a:ea typeface="SimSun" pitchFamily="2" charset="-122"/>
              </a:rPr>
              <a:t> CHARTS and all grant-related data.</a:t>
            </a:r>
          </a:p>
          <a:p>
            <a:pPr algn="ctr">
              <a:lnSpc>
                <a:spcPct val="80000"/>
              </a:lnSpc>
              <a:spcBef>
                <a:spcPts val="600"/>
              </a:spcBef>
              <a:buClr>
                <a:srgbClr val="00A2B1"/>
              </a:buClr>
            </a:pPr>
            <a:r>
              <a:rPr lang="en-US" altLang="en-US" sz="2400" dirty="0">
                <a:solidFill>
                  <a:srgbClr val="0070C0"/>
                </a:solidFill>
                <a:latin typeface="Arial" charset="0"/>
                <a:ea typeface="SimSun" pitchFamily="2" charset="-122"/>
                <a:hlinkClick r:id="rId4"/>
              </a:rPr>
              <a:t>flhealthcharts.com/charts/</a:t>
            </a:r>
            <a:r>
              <a:rPr lang="en-US" altLang="en-US" sz="2400" dirty="0" err="1">
                <a:solidFill>
                  <a:srgbClr val="0070C0"/>
                </a:solidFill>
                <a:latin typeface="Arial" charset="0"/>
                <a:ea typeface="SimSun" pitchFamily="2" charset="-122"/>
                <a:hlinkClick r:id="rId4"/>
              </a:rPr>
              <a:t>CommunicableDiseases</a:t>
            </a:r>
            <a:r>
              <a:rPr lang="en-US" altLang="en-US" sz="2400" dirty="0">
                <a:solidFill>
                  <a:srgbClr val="0070C0"/>
                </a:solidFill>
                <a:latin typeface="Arial" charset="0"/>
                <a:ea typeface="SimSun" pitchFamily="2" charset="-122"/>
                <a:hlinkClick r:id="rId4"/>
              </a:rPr>
              <a:t>/default.aspx</a:t>
            </a:r>
            <a:endParaRPr lang="en-US" altLang="en-US" sz="2400" dirty="0">
              <a:solidFill>
                <a:srgbClr val="0070C0"/>
              </a:solidFill>
              <a:latin typeface="Arial" charset="0"/>
              <a:ea typeface="SimSun" pitchFamily="2" charset="-122"/>
            </a:endParaRPr>
          </a:p>
        </p:txBody>
      </p:sp>
    </p:spTree>
    <p:extLst>
      <p:ext uri="{BB962C8B-B14F-4D97-AF65-F5344CB8AC3E}">
        <p14:creationId xmlns:p14="http://schemas.microsoft.com/office/powerpoint/2010/main" val="4291750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13B73-92CC-4FA8-ADEC-2FA4600F8604}"/>
              </a:ext>
            </a:extLst>
          </p:cNvPr>
          <p:cNvSpPr>
            <a:spLocks noGrp="1"/>
          </p:cNvSpPr>
          <p:nvPr>
            <p:ph type="ctrTitle"/>
          </p:nvPr>
        </p:nvSpPr>
        <p:spPr>
          <a:xfrm>
            <a:off x="608045" y="2742465"/>
            <a:ext cx="11430000" cy="1373070"/>
          </a:xfrm>
        </p:spPr>
        <p:txBody>
          <a:bodyPr/>
          <a:lstStyle/>
          <a:p>
            <a:r>
              <a:rPr lang="en-US" dirty="0"/>
              <a:t>Thank you!</a:t>
            </a:r>
          </a:p>
        </p:txBody>
      </p:sp>
    </p:spTree>
    <p:extLst>
      <p:ext uri="{BB962C8B-B14F-4D97-AF65-F5344CB8AC3E}">
        <p14:creationId xmlns:p14="http://schemas.microsoft.com/office/powerpoint/2010/main" val="2191361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Autofit/>
          </a:bodyPr>
          <a:lstStyle/>
          <a:p>
            <a:pPr marL="457200" lvl="0" indent="-457200">
              <a:lnSpc>
                <a:spcPct val="10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HIV-related deaths represent persons with an HIV diagnosis in the CDC’s electronic HIV/AIDS Reporting System (</a:t>
            </a:r>
            <a:r>
              <a:rPr lang="en-US" altLang="en-US" sz="3200" dirty="0" err="1">
                <a:solidFill>
                  <a:prstClr val="black"/>
                </a:solidFill>
                <a:latin typeface="Arial" charset="0"/>
                <a:ea typeface="SimSun" pitchFamily="2" charset="-122"/>
              </a:rPr>
              <a:t>eHARS</a:t>
            </a:r>
            <a:r>
              <a:rPr lang="en-US" altLang="en-US" sz="3200" dirty="0">
                <a:solidFill>
                  <a:prstClr val="black"/>
                </a:solidFill>
                <a:latin typeface="Arial" charset="0"/>
                <a:ea typeface="SimSun" pitchFamily="2" charset="-122"/>
              </a:rPr>
              <a:t>) who resided in Florida at death and whose underlying cause of death was HIV, regardless of whether their HIV status was reported in Florida.</a:t>
            </a:r>
            <a:br>
              <a:rPr lang="en-US" altLang="en-US" sz="3200" dirty="0">
                <a:solidFill>
                  <a:prstClr val="black"/>
                </a:solidFill>
                <a:latin typeface="Arial" charset="0"/>
                <a:ea typeface="SimSun" pitchFamily="2" charset="-122"/>
              </a:rPr>
            </a:br>
            <a:endParaRPr lang="en-US" altLang="en-US" sz="3200" dirty="0">
              <a:solidFill>
                <a:prstClr val="black"/>
              </a:solidFill>
              <a:latin typeface="Arial" charset="0"/>
              <a:ea typeface="SimSun" pitchFamily="2" charset="-122"/>
            </a:endParaRPr>
          </a:p>
          <a:p>
            <a:pPr marL="457200" lvl="0" indent="-457200">
              <a:lnSpc>
                <a:spcPct val="10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STI data are derived from the Surveillance Tools and Reporting System (STARS) and provided by the STD Prevention and Control Section as of 7/19/2022.</a:t>
            </a:r>
            <a:br>
              <a:rPr lang="en-US" altLang="en-US" sz="3200" dirty="0">
                <a:solidFill>
                  <a:prstClr val="black"/>
                </a:solidFill>
                <a:latin typeface="Arial" charset="0"/>
                <a:ea typeface="SimSun" pitchFamily="2" charset="-122"/>
              </a:rPr>
            </a:br>
            <a:endParaRPr lang="en-US" altLang="en-US" sz="3200" dirty="0">
              <a:solidFill>
                <a:prstClr val="black"/>
              </a:solidFill>
              <a:latin typeface="Arial" charset="0"/>
              <a:ea typeface="SimSun" pitchFamily="2" charset="-122"/>
            </a:endParaRP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Technical Notes, continued</a:t>
            </a:r>
            <a:endParaRPr lang="en-US" b="1" dirty="0"/>
          </a:p>
        </p:txBody>
      </p:sp>
    </p:spTree>
    <p:extLst>
      <p:ext uri="{BB962C8B-B14F-4D97-AF65-F5344CB8AC3E}">
        <p14:creationId xmlns:p14="http://schemas.microsoft.com/office/powerpoint/2010/main" val="37019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rmAutofit/>
          </a:bodyPr>
          <a:lstStyle/>
          <a:p>
            <a:pPr marL="341313" lvl="0" indent="-341313">
              <a:lnSpc>
                <a:spcPct val="10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3200" dirty="0">
              <a:solidFill>
                <a:prstClr val="black"/>
              </a:solidFill>
              <a:latin typeface="Arial" charset="0"/>
              <a:ea typeface="SimSun" pitchFamily="2" charset="-122"/>
            </a:endParaRPr>
          </a:p>
          <a:p>
            <a:pPr marL="341313" lvl="0" indent="-341313">
              <a:lnSpc>
                <a:spcPct val="10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HIV diagnoses by year represent persons whose HIV was diagnosed in that year, regardless of AIDS status at time of diagnosis.</a:t>
            </a:r>
            <a:br>
              <a:rPr lang="en-US" altLang="en-US" sz="3200" dirty="0">
                <a:solidFill>
                  <a:prstClr val="black"/>
                </a:solidFill>
                <a:latin typeface="Arial" charset="0"/>
                <a:ea typeface="SimSun" pitchFamily="2" charset="-122"/>
              </a:rPr>
            </a:br>
            <a:endParaRPr lang="en-US" altLang="en-US" sz="3200" dirty="0">
              <a:solidFill>
                <a:prstClr val="black"/>
              </a:solidFill>
              <a:latin typeface="Arial" charset="0"/>
              <a:ea typeface="SimSun" pitchFamily="2" charset="-122"/>
            </a:endParaRPr>
          </a:p>
          <a:p>
            <a:pPr marL="341313" lvl="0" indent="-341313">
              <a:lnSpc>
                <a:spcPct val="10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AIDS and HIV diagnoses by year are not mutually exclusive and cannot be added together.</a:t>
            </a:r>
            <a:br>
              <a:rPr lang="en-US" altLang="en-US" sz="3200" dirty="0">
                <a:solidFill>
                  <a:prstClr val="black"/>
                </a:solidFill>
                <a:latin typeface="Arial" charset="0"/>
                <a:ea typeface="SimSun" pitchFamily="2" charset="-122"/>
              </a:rPr>
            </a:br>
            <a:endParaRPr lang="en-US" altLang="en-US" sz="3200" dirty="0">
              <a:solidFill>
                <a:prstClr val="black"/>
              </a:solidFill>
              <a:latin typeface="Arial" charset="0"/>
              <a:ea typeface="SimSun" pitchFamily="2" charset="-122"/>
            </a:endParaRPr>
          </a:p>
          <a:p>
            <a:pPr marL="0" lvl="0" indent="0">
              <a:lnSpc>
                <a:spcPct val="100000"/>
              </a:lnSpc>
              <a:spcBef>
                <a:spcPts val="0"/>
              </a:spcBef>
              <a:buClr>
                <a:srgbClr val="FF78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dirty="0">
              <a:solidFill>
                <a:prstClr val="black"/>
              </a:solidFill>
              <a:latin typeface="Arial" charset="0"/>
              <a:ea typeface="SimSun" pitchFamily="2" charset="-122"/>
            </a:endParaRP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Technical Notes, continued</a:t>
            </a:r>
            <a:endParaRPr lang="en-US" sz="3600" b="1" dirty="0"/>
          </a:p>
        </p:txBody>
      </p:sp>
    </p:spTree>
    <p:extLst>
      <p:ext uri="{BB962C8B-B14F-4D97-AF65-F5344CB8AC3E}">
        <p14:creationId xmlns:p14="http://schemas.microsoft.com/office/powerpoint/2010/main" val="364732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rmAutofit/>
          </a:bodyPr>
          <a:lstStyle/>
          <a:p>
            <a:pPr marL="457200" indent="-457200" defTabSz="457200">
              <a:lnSpc>
                <a:spcPct val="100000"/>
              </a:lnSpc>
              <a:spcBef>
                <a:spcPts val="0"/>
              </a:spcBef>
              <a:buClr>
                <a:srgbClr val="FF7800"/>
              </a:buClr>
              <a:buSzPct val="100000"/>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a:solidFill>
                  <a:prstClr val="black"/>
                </a:solidFill>
                <a:latin typeface="Arial" charset="0"/>
                <a:ea typeface="SimSun" pitchFamily="2" charset="-122"/>
              </a:rPr>
              <a:t>HIV prevalence data represent PWH living in Florida through the end of the calendar year, regardless of where they were diagnosed.</a:t>
            </a:r>
          </a:p>
          <a:p>
            <a:pPr marL="457200" indent="-457200" defTabSz="457200">
              <a:lnSpc>
                <a:spcPct val="100000"/>
              </a:lnSpc>
              <a:spcBef>
                <a:spcPts val="0"/>
              </a:spcBef>
              <a:buClr>
                <a:srgbClr val="FF7800"/>
              </a:buClr>
              <a:buSzPct val="100000"/>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3200">
              <a:solidFill>
                <a:prstClr val="black"/>
              </a:solidFill>
              <a:latin typeface="Arial" charset="0"/>
              <a:ea typeface="SimSun" pitchFamily="2" charset="-122"/>
            </a:endParaRPr>
          </a:p>
          <a:p>
            <a:pPr marL="457200" indent="-457200" defTabSz="457200">
              <a:lnSpc>
                <a:spcPct val="100000"/>
              </a:lnSpc>
              <a:spcBef>
                <a:spcPts val="0"/>
              </a:spcBef>
              <a:buClr>
                <a:srgbClr val="FF7800"/>
              </a:buClr>
              <a:buSzPct val="100000"/>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a:solidFill>
                  <a:prstClr val="black"/>
                </a:solidFill>
                <a:latin typeface="Arial" charset="0"/>
                <a:ea typeface="SimSun" pitchFamily="2" charset="-122"/>
              </a:rPr>
              <a:t>For diagnosis data over time, sub-geographical area data exclude Florida Department of Corrections (FDC) and Federal Correctional Institution (FCI) diagnoses. For prevalence data, area and county data include FDC and FCI data.</a:t>
            </a:r>
          </a:p>
          <a:p>
            <a:pPr marL="341313" indent="-341313" defTabSz="457200">
              <a:lnSpc>
                <a:spcPct val="100000"/>
              </a:lnSpc>
              <a:spcBef>
                <a:spcPts val="0"/>
              </a:spcBef>
              <a:buClr>
                <a:srgbClr val="FF7800"/>
              </a:buClr>
              <a:buSzPct val="100000"/>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a:solidFill>
                <a:prstClr val="black"/>
              </a:solidFill>
              <a:latin typeface="Arial" charset="0"/>
              <a:ea typeface="SimSun" pitchFamily="2" charset="-122"/>
            </a:endParaRP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Technical Notes, continued</a:t>
            </a:r>
            <a:endParaRPr lang="en-US" b="1" dirty="0"/>
          </a:p>
        </p:txBody>
      </p:sp>
    </p:spTree>
    <p:extLst>
      <p:ext uri="{BB962C8B-B14F-4D97-AF65-F5344CB8AC3E}">
        <p14:creationId xmlns:p14="http://schemas.microsoft.com/office/powerpoint/2010/main" val="275875034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7DA2B83-C32D-4709-9972-E6EC79949605}" vid="{08346EFB-0E7F-4D7D-A554-CCB670ABD8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DOH State of Epidemic Powerpoint Slide Master Template 1-2023</Template>
  <TotalTime>148</TotalTime>
  <Words>2644</Words>
  <Application>Microsoft Office PowerPoint</Application>
  <PresentationFormat>Widescreen</PresentationFormat>
  <Paragraphs>371</Paragraphs>
  <Slides>61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Arial Black</vt:lpstr>
      <vt:lpstr>Calibri</vt:lpstr>
      <vt:lpstr>Webdings</vt:lpstr>
      <vt:lpstr>2_Office Theme</vt:lpstr>
      <vt:lpstr>HIV/AIDS Epidemiology In Area 4, 2021</vt:lpstr>
      <vt:lpstr>Baker, Clay, Duval, Nassau and St. Johns Counties</vt:lpstr>
      <vt:lpstr>Acronyms</vt:lpstr>
      <vt:lpstr>Acronyms, Continued</vt:lpstr>
      <vt:lpstr>Technical Notes</vt:lpstr>
      <vt:lpstr>Technical Notes, continued</vt:lpstr>
      <vt:lpstr>Technical Notes, continued</vt:lpstr>
      <vt:lpstr>Technical Notes, continued</vt:lpstr>
      <vt:lpstr>Technical Notes, continued</vt:lpstr>
      <vt:lpstr>Technical Notes, continued</vt:lpstr>
      <vt:lpstr>Technical Notes, continued</vt:lpstr>
      <vt:lpstr>Definitions of Mode of Exposure Categories</vt:lpstr>
      <vt:lpstr>Definitions of Mode of Exposure Categories, continued</vt:lpstr>
      <vt:lpstr>Florida’s Four Key Components Plan  To Eliminate HIV Transmission and Reduce HIV-Related Deaths</vt:lpstr>
      <vt:lpstr>Florida’s Four Key Components Plan To Eliminate HIV Transmission and Reduce HIV-Related Deaths, Continued</vt:lpstr>
      <vt:lpstr>Demographics of People Diagnosed with HIV</vt:lpstr>
      <vt:lpstr>Diagnoses of HIV, 2012–2021, Area 4</vt:lpstr>
      <vt:lpstr>Diagnoses of AIDS, 2012–2021, Area 4</vt:lpstr>
      <vt:lpstr>Adult HIV Diagnosis Rates By Sex at Birth, 2012–2021, Area 4</vt:lpstr>
      <vt:lpstr>Adult AIDS Diagnosis Rates By Sex at Birth, 2012–2021, Area 4</vt:lpstr>
      <vt:lpstr>Adult HIV and AIDS Diagnoses By Sex at Birth, 2021, Area 4</vt:lpstr>
      <vt:lpstr>Adult HIV Diagnosis Rates By Race or Ethnicity, 2012–2021, Area 4</vt:lpstr>
      <vt:lpstr>Adult Male HIV Diagnosis Rates By Race or Ethnicity, 2012–2021, Area 4</vt:lpstr>
      <vt:lpstr>Adult Female HIV Diagnosis Rates By Race or Ethnicity, 2012–2021, Area 4</vt:lpstr>
      <vt:lpstr>Adult HIV Diagnoses by Age At Diagnosis, 2012–2021, Area 4</vt:lpstr>
      <vt:lpstr>Adult HIV Diagnoses by ZIP Code of Residence  at Diagnosis, 2019–2021, Area 4</vt:lpstr>
      <vt:lpstr>Adult HIV and AIDS Diagnoses and Population By Race or Ethnicity, 2021, Area 4</vt:lpstr>
      <vt:lpstr>Adult HIV Diagnosis Rates by Sex And Race or Ethnicity, 2021, Area 4</vt:lpstr>
      <vt:lpstr>Adult HIV Diagnoses By Sex  And Age at Diagnosis, 2021, Area 4</vt:lpstr>
      <vt:lpstr>Adult Male HIV Diagnoses by Mode of Exposure, 2012–2021, Area 4</vt:lpstr>
      <vt:lpstr>Adult Female HIV Diagnoses by Mode of Exposure, 2012–2021, Area 4</vt:lpstr>
      <vt:lpstr>HIV Co-morbidity Data</vt:lpstr>
      <vt:lpstr>PWH with a Co-occurring Diagnosis of an STI by Type and Year of STI Report, 2017–2021, Area 4</vt:lpstr>
      <vt:lpstr>HIV Prevalence in Area 4</vt:lpstr>
      <vt:lpstr>Adult PWH by ZIP Code of Residence,1 2021  Living in Area 4</vt:lpstr>
      <vt:lpstr>MSM1 with HIV by ZIP Code of Residence,2 2021 Living in Area 4</vt:lpstr>
      <vt:lpstr>PWID1 with HIV by ZIP Code of Residence,2 2021 Living in Area 4</vt:lpstr>
      <vt:lpstr>Persons with Heterosexual Contact with HIV by ZIP Code of Residence,1 2021, Living in Area 4</vt:lpstr>
      <vt:lpstr>Adults with HIV, 2021, Living in Area 4</vt:lpstr>
      <vt:lpstr>HIV Care Continuum in Area 4</vt:lpstr>
      <vt:lpstr>HIV Care Continuum Definitions</vt:lpstr>
      <vt:lpstr>HIV Care Continuum Definitions, continued</vt:lpstr>
      <vt:lpstr>Persons Who Received an HIV Diagnosis Along the HIV Care Continuum in 2021, Area 4</vt:lpstr>
      <vt:lpstr>PWH Along the HIV Care Continuum in 2021 Living in Area 4</vt:lpstr>
      <vt:lpstr>PWH Along the HIV Care Continuum, 2019–2021 Living in Area 4</vt:lpstr>
      <vt:lpstr>PWH by Race or Ethnicity Along the HIV Care Continuum In 2021, Living in Area 4</vt:lpstr>
      <vt:lpstr>PWH Along the HIV Care Continuum in 2021 Living in Florida Compared to Area 4</vt:lpstr>
      <vt:lpstr>Percentage of PWH Who Were Retained in Care by ZIP Code of Residence1 in 2021, Living in Area 4</vt:lpstr>
      <vt:lpstr>Percentage of PWH Who Had a Suppressed VL by ZIP Code of Residence,1 2021, Living in Area 4</vt:lpstr>
      <vt:lpstr>Percentage of PWH Who Were Not in Care by ZIP Code of Residence1 in 2021, Living in Area 4</vt:lpstr>
      <vt:lpstr>HIV-Related Deaths in Area 4</vt:lpstr>
      <vt:lpstr>Rate of HIV-Related Deaths 2012–2021, Area 4</vt:lpstr>
      <vt:lpstr>HIV Prevention for Area 4</vt:lpstr>
      <vt:lpstr>Priority Populations for Primary HIV Prevention</vt:lpstr>
      <vt:lpstr>Priority Populations for Primary HIV  Prevention in 2021, Area 4</vt:lpstr>
      <vt:lpstr>Priority Prevention  Populations for PWH</vt:lpstr>
      <vt:lpstr>Priority Prevention Populations for PWH in 2021, Living in Area 4</vt:lpstr>
      <vt:lpstr>PowerPoint Presentation</vt:lpstr>
      <vt:lpstr>Some Useful Links</vt:lpstr>
      <vt:lpstr>Florida HIV/AIDS Surveillance Data Area 4 Contact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Diagnoses of HIV, 2012–2021, Area 4</dc:title>
  <dc:creator>Cohen, Colby H</dc:creator>
  <cp:lastModifiedBy>Campbell, Angela N</cp:lastModifiedBy>
  <cp:revision>19</cp:revision>
  <dcterms:created xsi:type="dcterms:W3CDTF">2023-01-05T17:04:54Z</dcterms:created>
  <dcterms:modified xsi:type="dcterms:W3CDTF">2023-01-19T16:17:36Z</dcterms:modified>
</cp:coreProperties>
</file>